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42"/>
  </p:notesMasterIdLst>
  <p:handoutMasterIdLst>
    <p:handoutMasterId r:id="rId43"/>
  </p:handoutMasterIdLst>
  <p:sldIdLst>
    <p:sldId id="345" r:id="rId2"/>
    <p:sldId id="369" r:id="rId3"/>
    <p:sldId id="370" r:id="rId4"/>
    <p:sldId id="371" r:id="rId5"/>
    <p:sldId id="372" r:id="rId6"/>
    <p:sldId id="373" r:id="rId7"/>
    <p:sldId id="374" r:id="rId8"/>
    <p:sldId id="375" r:id="rId9"/>
    <p:sldId id="376" r:id="rId10"/>
    <p:sldId id="377" r:id="rId11"/>
    <p:sldId id="378" r:id="rId12"/>
    <p:sldId id="379" r:id="rId13"/>
    <p:sldId id="380" r:id="rId14"/>
    <p:sldId id="381" r:id="rId15"/>
    <p:sldId id="407" r:id="rId16"/>
    <p:sldId id="383" r:id="rId17"/>
    <p:sldId id="384" r:id="rId18"/>
    <p:sldId id="385" r:id="rId19"/>
    <p:sldId id="386" r:id="rId20"/>
    <p:sldId id="387" r:id="rId21"/>
    <p:sldId id="408" r:id="rId22"/>
    <p:sldId id="409" r:id="rId23"/>
    <p:sldId id="410" r:id="rId24"/>
    <p:sldId id="421" r:id="rId25"/>
    <p:sldId id="389" r:id="rId26"/>
    <p:sldId id="390" r:id="rId27"/>
    <p:sldId id="391" r:id="rId28"/>
    <p:sldId id="392" r:id="rId29"/>
    <p:sldId id="403" r:id="rId30"/>
    <p:sldId id="405" r:id="rId31"/>
    <p:sldId id="363" r:id="rId32"/>
    <p:sldId id="364" r:id="rId33"/>
    <p:sldId id="413" r:id="rId34"/>
    <p:sldId id="414" r:id="rId35"/>
    <p:sldId id="415" r:id="rId36"/>
    <p:sldId id="416" r:id="rId37"/>
    <p:sldId id="417" r:id="rId38"/>
    <p:sldId id="418" r:id="rId39"/>
    <p:sldId id="419" r:id="rId40"/>
    <p:sldId id="300" r:id="rId41"/>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CC"/>
    <a:srgbClr val="66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939" autoAdjust="0"/>
    <p:restoredTop sz="97496" autoAdjust="0"/>
  </p:normalViewPr>
  <p:slideViewPr>
    <p:cSldViewPr snapToGrid="0" showGuides="1">
      <p:cViewPr>
        <p:scale>
          <a:sx n="100" d="100"/>
          <a:sy n="100" d="100"/>
        </p:scale>
        <p:origin x="342" y="1404"/>
      </p:cViewPr>
      <p:guideLst>
        <p:guide orient="horz" pos="455"/>
        <p:guide orient="horz" pos="4082"/>
        <p:guide orient="horz" pos="528"/>
        <p:guide orient="horz" pos="2161"/>
        <p:guide orient="horz" pos="1008"/>
        <p:guide orient="horz" pos="4008"/>
        <p:guide orient="horz" pos="1755"/>
        <p:guide pos="2880"/>
        <p:guide pos="5418"/>
        <p:guide pos="344"/>
        <p:guide pos="415"/>
        <p:guide pos="5346"/>
        <p:guide pos="4145"/>
      </p:guideLst>
    </p:cSldViewPr>
  </p:slideViewPr>
  <p:notesTextViewPr>
    <p:cViewPr>
      <p:scale>
        <a:sx n="1" d="1"/>
        <a:sy n="1" d="1"/>
      </p:scale>
      <p:origin x="0" y="0"/>
    </p:cViewPr>
  </p:notesTextViewPr>
  <p:sorterViewPr>
    <p:cViewPr>
      <p:scale>
        <a:sx n="100" d="100"/>
        <a:sy n="100" d="100"/>
      </p:scale>
      <p:origin x="0" y="0"/>
    </p:cViewPr>
  </p:sorterViewPr>
  <p:notesViewPr>
    <p:cSldViewPr snapToGrid="0" showGuides="1">
      <p:cViewPr varScale="1">
        <p:scale>
          <a:sx n="96" d="100"/>
          <a:sy n="96" d="100"/>
        </p:scale>
        <p:origin x="-3606" y="-108"/>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dirty="0"/>
          </a:p>
        </p:txBody>
      </p:sp>
      <p:sp>
        <p:nvSpPr>
          <p:cNvPr id="3" name="Pladsholder til dato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6490B84F-CECF-42FA-814A-22431F4C47B9}" type="datetimeFigureOut">
              <a:rPr lang="en-GB" smtClean="0"/>
              <a:t>28/01/2014</a:t>
            </a:fld>
            <a:endParaRPr lang="en-GB" dirty="0"/>
          </a:p>
        </p:txBody>
      </p:sp>
      <p:sp>
        <p:nvSpPr>
          <p:cNvPr id="4" name="Pladsholder til sidefod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dirty="0"/>
          </a:p>
        </p:txBody>
      </p:sp>
      <p:sp>
        <p:nvSpPr>
          <p:cNvPr id="5" name="Pladsholder til diasnummer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1A3A423C-7E4B-472D-8022-F53E70280F78}" type="slidenum">
              <a:rPr lang="en-GB" smtClean="0"/>
              <a:t>‹nr.›</a:t>
            </a:fld>
            <a:endParaRPr lang="en-GB" dirty="0"/>
          </a:p>
        </p:txBody>
      </p:sp>
    </p:spTree>
    <p:extLst>
      <p:ext uri="{BB962C8B-B14F-4D97-AF65-F5344CB8AC3E}">
        <p14:creationId xmlns:p14="http://schemas.microsoft.com/office/powerpoint/2010/main" val="94186680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dirty="0"/>
          </a:p>
        </p:txBody>
      </p:sp>
      <p:sp>
        <p:nvSpPr>
          <p:cNvPr id="3" name="Pladsholder til dato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E806793A-2366-43A1-A0D8-EA84D24FADDE}" type="datetimeFigureOut">
              <a:rPr lang="en-GB" smtClean="0"/>
              <a:t>28/01/2014</a:t>
            </a:fld>
            <a:endParaRPr lang="en-GB" dirty="0"/>
          </a:p>
        </p:txBody>
      </p:sp>
      <p:sp>
        <p:nvSpPr>
          <p:cNvPr id="4" name="Pladsholder til diasbillede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dirty="0"/>
          </a:p>
        </p:txBody>
      </p:sp>
      <p:sp>
        <p:nvSpPr>
          <p:cNvPr id="5" name="Pladsholder til not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en-GB"/>
          </a:p>
        </p:txBody>
      </p:sp>
      <p:sp>
        <p:nvSpPr>
          <p:cNvPr id="6" name="Pladsholder til sidefod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dirty="0"/>
          </a:p>
        </p:txBody>
      </p:sp>
      <p:sp>
        <p:nvSpPr>
          <p:cNvPr id="7" name="Pladsholder til diasnumm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737EF91B-579B-474F-B083-366888FB313D}" type="slidenum">
              <a:rPr lang="en-GB" smtClean="0"/>
              <a:t>‹nr.›</a:t>
            </a:fld>
            <a:endParaRPr lang="en-GB" dirty="0"/>
          </a:p>
        </p:txBody>
      </p:sp>
    </p:spTree>
    <p:extLst>
      <p:ext uri="{BB962C8B-B14F-4D97-AF65-F5344CB8AC3E}">
        <p14:creationId xmlns:p14="http://schemas.microsoft.com/office/powerpoint/2010/main" val="15904491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
        <p:nvSpPr>
          <p:cNvPr id="5" name="Pladsholder til diasnummer 4"/>
          <p:cNvSpPr>
            <a:spLocks noGrp="1"/>
          </p:cNvSpPr>
          <p:nvPr>
            <p:ph type="sldNum" sz="quarter" idx="10"/>
          </p:nvPr>
        </p:nvSpPr>
        <p:spPr/>
        <p:txBody>
          <a:bodyPr/>
          <a:lstStyle/>
          <a:p>
            <a:fld id="{737EF91B-579B-474F-B083-366888FB313D}" type="slidenum">
              <a:rPr lang="en-GB" smtClean="0"/>
              <a:t>1</a:t>
            </a:fld>
            <a:endParaRPr lang="en-GB" dirty="0"/>
          </a:p>
        </p:txBody>
      </p:sp>
    </p:spTree>
    <p:extLst>
      <p:ext uri="{BB962C8B-B14F-4D97-AF65-F5344CB8AC3E}">
        <p14:creationId xmlns:p14="http://schemas.microsoft.com/office/powerpoint/2010/main" val="11940321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dias">
    <p:spTree>
      <p:nvGrpSpPr>
        <p:cNvPr id="1" name=""/>
        <p:cNvGrpSpPr/>
        <p:nvPr/>
      </p:nvGrpSpPr>
      <p:grpSpPr>
        <a:xfrm>
          <a:off x="0" y="0"/>
          <a:ext cx="0" cy="0"/>
          <a:chOff x="0" y="0"/>
          <a:chExt cx="0" cy="0"/>
        </a:xfrm>
      </p:grpSpPr>
      <p:sp>
        <p:nvSpPr>
          <p:cNvPr id="2" name="Titel 1"/>
          <p:cNvSpPr>
            <a:spLocks noGrp="1"/>
          </p:cNvSpPr>
          <p:nvPr>
            <p:ph type="ctrTitle" hasCustomPrompt="1"/>
          </p:nvPr>
        </p:nvSpPr>
        <p:spPr>
          <a:xfrm>
            <a:off x="546101" y="2748088"/>
            <a:ext cx="6034088" cy="1522800"/>
          </a:xfrm>
          <a:solidFill>
            <a:schemeClr val="accent3"/>
          </a:solidFill>
          <a:ln>
            <a:noFill/>
          </a:ln>
        </p:spPr>
        <p:txBody>
          <a:bodyPr lIns="72000" tIns="72000" rIns="72000" bIns="72000" anchor="ctr" anchorCtr="0">
            <a:noAutofit/>
          </a:bodyPr>
          <a:lstStyle>
            <a:lvl1pPr>
              <a:defRPr>
                <a:solidFill>
                  <a:schemeClr val="bg1"/>
                </a:solidFill>
              </a:defRPr>
            </a:lvl1pPr>
          </a:lstStyle>
          <a:p>
            <a:r>
              <a:rPr lang="da-DK" noProof="0" smtClean="0"/>
              <a:t>Klik for at tilføje titel</a:t>
            </a:r>
            <a:endParaRPr lang="da-DK" noProof="0"/>
          </a:p>
        </p:txBody>
      </p:sp>
      <p:sp>
        <p:nvSpPr>
          <p:cNvPr id="3" name="Undertitel 2"/>
          <p:cNvSpPr>
            <a:spLocks noGrp="1"/>
          </p:cNvSpPr>
          <p:nvPr>
            <p:ph type="subTitle" idx="1" hasCustomPrompt="1"/>
          </p:nvPr>
        </p:nvSpPr>
        <p:spPr>
          <a:xfrm>
            <a:off x="658813" y="4406900"/>
            <a:ext cx="5921375" cy="276999"/>
          </a:xfrm>
        </p:spPr>
        <p:txBody>
          <a:bodyPr>
            <a:spAutoFit/>
          </a:bodyPr>
          <a:lstStyle>
            <a:lvl1pPr marL="0" indent="0" algn="l">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a-DK" noProof="0" smtClean="0"/>
              <a:t>Klik for at tilføje tekst</a:t>
            </a:r>
            <a:endParaRPr lang="da-DK" noProof="0"/>
          </a:p>
        </p:txBody>
      </p:sp>
      <p:sp>
        <p:nvSpPr>
          <p:cNvPr id="4" name="Pladsholder til dato 3"/>
          <p:cNvSpPr>
            <a:spLocks noGrp="1"/>
          </p:cNvSpPr>
          <p:nvPr>
            <p:ph type="dt" sz="half" idx="10"/>
          </p:nvPr>
        </p:nvSpPr>
        <p:spPr/>
        <p:txBody>
          <a:bodyPr/>
          <a:lstStyle/>
          <a:p>
            <a:fld id="{76C9A47D-9DE3-4521-B7A0-15AF244542EF}" type="datetime1">
              <a:rPr lang="da-DK" noProof="0" smtClean="0"/>
              <a:t>28-01-2014</a:t>
            </a:fld>
            <a:endParaRPr lang="da-DK" noProof="0" dirty="0"/>
          </a:p>
        </p:txBody>
      </p:sp>
      <p:sp>
        <p:nvSpPr>
          <p:cNvPr id="5" name="Pladsholder til sidefod 4"/>
          <p:cNvSpPr>
            <a:spLocks noGrp="1"/>
          </p:cNvSpPr>
          <p:nvPr>
            <p:ph type="ftr" sz="quarter" idx="11"/>
          </p:nvPr>
        </p:nvSpPr>
        <p:spPr/>
        <p:txBody>
          <a:bodyPr/>
          <a:lstStyle/>
          <a:p>
            <a:endParaRPr lang="da-DK" noProof="0" dirty="0"/>
          </a:p>
        </p:txBody>
      </p:sp>
      <p:sp>
        <p:nvSpPr>
          <p:cNvPr id="6" name="Pladsholder til diasnummer 5"/>
          <p:cNvSpPr>
            <a:spLocks noGrp="1"/>
          </p:cNvSpPr>
          <p:nvPr>
            <p:ph type="sldNum" sz="quarter" idx="12"/>
          </p:nvPr>
        </p:nvSpPr>
        <p:spPr/>
        <p:txBody>
          <a:bodyPr/>
          <a:lstStyle/>
          <a:p>
            <a:fld id="{2F9A5C36-0A88-4DE5-AA4B-1027874F930B}" type="slidenum">
              <a:rPr lang="da-DK" noProof="0" smtClean="0"/>
              <a:t>‹nr.›</a:t>
            </a:fld>
            <a:endParaRPr lang="da-DK" noProof="0" dirty="0"/>
          </a:p>
        </p:txBody>
      </p:sp>
      <p:sp>
        <p:nvSpPr>
          <p:cNvPr id="9" name="Pladsholder til billede 8"/>
          <p:cNvSpPr>
            <a:spLocks noGrp="1"/>
          </p:cNvSpPr>
          <p:nvPr>
            <p:ph type="pic" sz="quarter" idx="13"/>
          </p:nvPr>
        </p:nvSpPr>
        <p:spPr>
          <a:xfrm>
            <a:off x="6580188" y="2748088"/>
            <a:ext cx="2020887" cy="1522800"/>
          </a:xfrm>
        </p:spPr>
        <p:txBody>
          <a:bodyPr>
            <a:noAutofit/>
          </a:bodyPr>
          <a:lstStyle>
            <a:lvl1pPr marL="0" indent="0">
              <a:buNone/>
              <a:defRPr/>
            </a:lvl1pPr>
          </a:lstStyle>
          <a:p>
            <a:r>
              <a:rPr lang="da-DK" noProof="0" dirty="0" smtClean="0"/>
              <a:t>Klik på ikonet for at tilføje et billede</a:t>
            </a:r>
            <a:endParaRPr lang="da-DK" noProof="0" dirty="0"/>
          </a:p>
        </p:txBody>
      </p:sp>
    </p:spTree>
    <p:extLst>
      <p:ext uri="{BB962C8B-B14F-4D97-AF65-F5344CB8AC3E}">
        <p14:creationId xmlns:p14="http://schemas.microsoft.com/office/powerpoint/2010/main" val="26495578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fsnit">
    <p:spTree>
      <p:nvGrpSpPr>
        <p:cNvPr id="1" name=""/>
        <p:cNvGrpSpPr/>
        <p:nvPr/>
      </p:nvGrpSpPr>
      <p:grpSpPr>
        <a:xfrm>
          <a:off x="0" y="0"/>
          <a:ext cx="0" cy="0"/>
          <a:chOff x="0" y="0"/>
          <a:chExt cx="0" cy="0"/>
        </a:xfrm>
      </p:grpSpPr>
      <p:sp>
        <p:nvSpPr>
          <p:cNvPr id="4" name="Pladsholder til dato 3"/>
          <p:cNvSpPr>
            <a:spLocks noGrp="1"/>
          </p:cNvSpPr>
          <p:nvPr>
            <p:ph type="dt" sz="half" idx="10"/>
          </p:nvPr>
        </p:nvSpPr>
        <p:spPr/>
        <p:txBody>
          <a:bodyPr/>
          <a:lstStyle/>
          <a:p>
            <a:fld id="{98B30A6E-8957-4204-A04C-99C2ED528572}" type="datetime1">
              <a:rPr lang="da-DK" noProof="0" smtClean="0"/>
              <a:t>28-01-2014</a:t>
            </a:fld>
            <a:endParaRPr lang="da-DK" noProof="0" dirty="0"/>
          </a:p>
        </p:txBody>
      </p:sp>
      <p:sp>
        <p:nvSpPr>
          <p:cNvPr id="5" name="Pladsholder til sidefod 4"/>
          <p:cNvSpPr>
            <a:spLocks noGrp="1"/>
          </p:cNvSpPr>
          <p:nvPr>
            <p:ph type="ftr" sz="quarter" idx="11"/>
          </p:nvPr>
        </p:nvSpPr>
        <p:spPr/>
        <p:txBody>
          <a:bodyPr/>
          <a:lstStyle/>
          <a:p>
            <a:endParaRPr lang="da-DK" noProof="0" dirty="0"/>
          </a:p>
        </p:txBody>
      </p:sp>
      <p:sp>
        <p:nvSpPr>
          <p:cNvPr id="6" name="Pladsholder til diasnummer 5"/>
          <p:cNvSpPr>
            <a:spLocks noGrp="1"/>
          </p:cNvSpPr>
          <p:nvPr>
            <p:ph type="sldNum" sz="quarter" idx="12"/>
          </p:nvPr>
        </p:nvSpPr>
        <p:spPr/>
        <p:txBody>
          <a:bodyPr/>
          <a:lstStyle/>
          <a:p>
            <a:fld id="{2F9A5C36-0A88-4DE5-AA4B-1027874F930B}" type="slidenum">
              <a:rPr lang="da-DK" noProof="0" smtClean="0"/>
              <a:t>‹nr.›</a:t>
            </a:fld>
            <a:endParaRPr lang="da-DK" noProof="0" dirty="0"/>
          </a:p>
        </p:txBody>
      </p:sp>
      <p:sp>
        <p:nvSpPr>
          <p:cNvPr id="8" name="Titel 1"/>
          <p:cNvSpPr>
            <a:spLocks noGrp="1"/>
          </p:cNvSpPr>
          <p:nvPr>
            <p:ph type="ctrTitle" hasCustomPrompt="1"/>
          </p:nvPr>
        </p:nvSpPr>
        <p:spPr>
          <a:xfrm>
            <a:off x="546101" y="2748088"/>
            <a:ext cx="8054974" cy="1522800"/>
          </a:xfrm>
          <a:solidFill>
            <a:schemeClr val="accent4"/>
          </a:solidFill>
          <a:ln>
            <a:noFill/>
          </a:ln>
        </p:spPr>
        <p:txBody>
          <a:bodyPr lIns="72000" tIns="72000" rIns="72000" bIns="72000" anchor="ctr" anchorCtr="0">
            <a:noAutofit/>
          </a:bodyPr>
          <a:lstStyle>
            <a:lvl1pPr>
              <a:defRPr>
                <a:solidFill>
                  <a:schemeClr val="bg1"/>
                </a:solidFill>
              </a:defRPr>
            </a:lvl1pPr>
          </a:lstStyle>
          <a:p>
            <a:r>
              <a:rPr lang="da-DK" noProof="0" smtClean="0"/>
              <a:t>Klik for at tilføje tekst</a:t>
            </a:r>
            <a:endParaRPr lang="da-DK" noProof="0"/>
          </a:p>
        </p:txBody>
      </p:sp>
      <p:sp>
        <p:nvSpPr>
          <p:cNvPr id="9" name="Undertitel 2"/>
          <p:cNvSpPr>
            <a:spLocks noGrp="1"/>
          </p:cNvSpPr>
          <p:nvPr>
            <p:ph type="subTitle" idx="1" hasCustomPrompt="1"/>
          </p:nvPr>
        </p:nvSpPr>
        <p:spPr>
          <a:xfrm>
            <a:off x="658813" y="4406900"/>
            <a:ext cx="5921375" cy="276999"/>
          </a:xfrm>
        </p:spPr>
        <p:txBody>
          <a:bodyPr>
            <a:spAutoFit/>
          </a:bodyPr>
          <a:lstStyle>
            <a:lvl1pPr marL="0" indent="0" algn="l">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a-DK" noProof="0" smtClean="0"/>
              <a:t>Klik for at tilføje tekst</a:t>
            </a:r>
            <a:endParaRPr lang="da-DK" noProof="0"/>
          </a:p>
        </p:txBody>
      </p:sp>
    </p:spTree>
    <p:extLst>
      <p:ext uri="{BB962C8B-B14F-4D97-AF65-F5344CB8AC3E}">
        <p14:creationId xmlns:p14="http://schemas.microsoft.com/office/powerpoint/2010/main" val="26316334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el og indholdsobjekt med billede">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658813" y="838200"/>
            <a:ext cx="5921375" cy="369332"/>
          </a:xfrm>
        </p:spPr>
        <p:txBody>
          <a:bodyPr rIns="72000"/>
          <a:lstStyle>
            <a:lvl1pPr>
              <a:defRPr/>
            </a:lvl1pPr>
          </a:lstStyle>
          <a:p>
            <a:r>
              <a:rPr lang="da-DK" noProof="0" smtClean="0"/>
              <a:t>Klik for at tilføje titel</a:t>
            </a:r>
            <a:endParaRPr lang="da-DK" noProof="0"/>
          </a:p>
        </p:txBody>
      </p:sp>
      <p:sp>
        <p:nvSpPr>
          <p:cNvPr id="3" name="Pladsholder til indhold 2"/>
          <p:cNvSpPr>
            <a:spLocks noGrp="1"/>
          </p:cNvSpPr>
          <p:nvPr>
            <p:ph idx="1"/>
          </p:nvPr>
        </p:nvSpPr>
        <p:spPr>
          <a:xfrm>
            <a:off x="658813" y="1600200"/>
            <a:ext cx="5921376" cy="1692771"/>
          </a:xfrm>
        </p:spPr>
        <p:txBody>
          <a:bodyPr rIns="72000"/>
          <a:lstStyle/>
          <a:p>
            <a:pPr lvl="0"/>
            <a:r>
              <a:rPr lang="da-DK" noProof="0" smtClean="0"/>
              <a:t>Klik for at redigere i master</a:t>
            </a:r>
          </a:p>
          <a:p>
            <a:pPr lvl="1"/>
            <a:r>
              <a:rPr lang="da-DK" noProof="0" smtClean="0"/>
              <a:t>Andet niveau</a:t>
            </a:r>
          </a:p>
          <a:p>
            <a:pPr lvl="2"/>
            <a:r>
              <a:rPr lang="da-DK" noProof="0" smtClean="0"/>
              <a:t>Tredje niveau</a:t>
            </a:r>
          </a:p>
          <a:p>
            <a:pPr lvl="3"/>
            <a:r>
              <a:rPr lang="da-DK" noProof="0" smtClean="0"/>
              <a:t>Fjerde niveau</a:t>
            </a:r>
          </a:p>
          <a:p>
            <a:pPr lvl="4"/>
            <a:r>
              <a:rPr lang="da-DK" noProof="0" smtClean="0"/>
              <a:t>Femte niveau</a:t>
            </a:r>
            <a:endParaRPr lang="da-DK" noProof="0"/>
          </a:p>
        </p:txBody>
      </p:sp>
      <p:sp>
        <p:nvSpPr>
          <p:cNvPr id="4" name="Pladsholder til dato 3"/>
          <p:cNvSpPr>
            <a:spLocks noGrp="1"/>
          </p:cNvSpPr>
          <p:nvPr>
            <p:ph type="dt" sz="half" idx="10"/>
          </p:nvPr>
        </p:nvSpPr>
        <p:spPr/>
        <p:txBody>
          <a:bodyPr/>
          <a:lstStyle/>
          <a:p>
            <a:fld id="{686D4C09-EDE5-428A-9EE9-55D5453C8A6C}" type="datetime1">
              <a:rPr lang="da-DK" noProof="0" smtClean="0"/>
              <a:t>28-01-2014</a:t>
            </a:fld>
            <a:endParaRPr lang="da-DK" noProof="0" dirty="0"/>
          </a:p>
        </p:txBody>
      </p:sp>
      <p:sp>
        <p:nvSpPr>
          <p:cNvPr id="5" name="Pladsholder til sidefod 4"/>
          <p:cNvSpPr>
            <a:spLocks noGrp="1"/>
          </p:cNvSpPr>
          <p:nvPr>
            <p:ph type="ftr" sz="quarter" idx="11"/>
          </p:nvPr>
        </p:nvSpPr>
        <p:spPr/>
        <p:txBody>
          <a:bodyPr/>
          <a:lstStyle/>
          <a:p>
            <a:endParaRPr lang="da-DK" noProof="0" dirty="0"/>
          </a:p>
        </p:txBody>
      </p:sp>
      <p:sp>
        <p:nvSpPr>
          <p:cNvPr id="6" name="Pladsholder til diasnummer 5"/>
          <p:cNvSpPr>
            <a:spLocks noGrp="1"/>
          </p:cNvSpPr>
          <p:nvPr>
            <p:ph type="sldNum" sz="quarter" idx="12"/>
          </p:nvPr>
        </p:nvSpPr>
        <p:spPr/>
        <p:txBody>
          <a:bodyPr/>
          <a:lstStyle/>
          <a:p>
            <a:fld id="{2F9A5C36-0A88-4DE5-AA4B-1027874F930B}" type="slidenum">
              <a:rPr lang="da-DK" noProof="0" smtClean="0"/>
              <a:t>‹nr.›</a:t>
            </a:fld>
            <a:endParaRPr lang="da-DK" noProof="0" dirty="0"/>
          </a:p>
        </p:txBody>
      </p:sp>
      <p:sp>
        <p:nvSpPr>
          <p:cNvPr id="9" name="Pladsholder til billede 8"/>
          <p:cNvSpPr>
            <a:spLocks noGrp="1"/>
          </p:cNvSpPr>
          <p:nvPr>
            <p:ph type="pic" sz="quarter" idx="13"/>
          </p:nvPr>
        </p:nvSpPr>
        <p:spPr>
          <a:xfrm>
            <a:off x="6580188" y="722313"/>
            <a:ext cx="2020887" cy="5757862"/>
          </a:xfrm>
          <a:ln>
            <a:noFill/>
          </a:ln>
        </p:spPr>
        <p:txBody>
          <a:bodyPr>
            <a:noAutofit/>
          </a:bodyPr>
          <a:lstStyle>
            <a:lvl1pPr marL="0" indent="0">
              <a:buNone/>
              <a:defRPr/>
            </a:lvl1pPr>
          </a:lstStyle>
          <a:p>
            <a:r>
              <a:rPr lang="da-DK" noProof="0" dirty="0" smtClean="0"/>
              <a:t>Klik på ikonet for at tilføje et billede</a:t>
            </a:r>
            <a:endParaRPr lang="da-DK" noProof="0" dirty="0"/>
          </a:p>
        </p:txBody>
      </p:sp>
    </p:spTree>
    <p:extLst>
      <p:ext uri="{BB962C8B-B14F-4D97-AF65-F5344CB8AC3E}">
        <p14:creationId xmlns:p14="http://schemas.microsoft.com/office/powerpoint/2010/main" val="6894031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da-DK" noProof="0" smtClean="0"/>
              <a:t>Klik for at tilføje titel</a:t>
            </a:r>
            <a:endParaRPr lang="da-DK" noProof="0"/>
          </a:p>
        </p:txBody>
      </p:sp>
      <p:sp>
        <p:nvSpPr>
          <p:cNvPr id="3" name="Pladsholder til indhold 2"/>
          <p:cNvSpPr>
            <a:spLocks noGrp="1"/>
          </p:cNvSpPr>
          <p:nvPr>
            <p:ph idx="1"/>
          </p:nvPr>
        </p:nvSpPr>
        <p:spPr/>
        <p:txBody>
          <a:bodyPr/>
          <a:lstStyle/>
          <a:p>
            <a:pPr lvl="0"/>
            <a:r>
              <a:rPr lang="da-DK" noProof="0" smtClean="0"/>
              <a:t>Klik for at redigere i master</a:t>
            </a:r>
          </a:p>
          <a:p>
            <a:pPr lvl="1"/>
            <a:r>
              <a:rPr lang="da-DK" noProof="0" smtClean="0"/>
              <a:t>Andet niveau</a:t>
            </a:r>
          </a:p>
          <a:p>
            <a:pPr lvl="2"/>
            <a:r>
              <a:rPr lang="da-DK" noProof="0" smtClean="0"/>
              <a:t>Tredje niveau</a:t>
            </a:r>
          </a:p>
          <a:p>
            <a:pPr lvl="3"/>
            <a:r>
              <a:rPr lang="da-DK" noProof="0" smtClean="0"/>
              <a:t>Fjerde niveau</a:t>
            </a:r>
          </a:p>
          <a:p>
            <a:pPr lvl="4"/>
            <a:r>
              <a:rPr lang="da-DK" noProof="0" smtClean="0"/>
              <a:t>Femte niveau</a:t>
            </a:r>
            <a:endParaRPr lang="da-DK" noProof="0"/>
          </a:p>
        </p:txBody>
      </p:sp>
      <p:sp>
        <p:nvSpPr>
          <p:cNvPr id="4" name="Pladsholder til dato 3"/>
          <p:cNvSpPr>
            <a:spLocks noGrp="1"/>
          </p:cNvSpPr>
          <p:nvPr>
            <p:ph type="dt" sz="half" idx="10"/>
          </p:nvPr>
        </p:nvSpPr>
        <p:spPr/>
        <p:txBody>
          <a:bodyPr/>
          <a:lstStyle/>
          <a:p>
            <a:fld id="{25E724E1-047E-4090-9738-DB31CE2758D7}" type="datetime1">
              <a:rPr lang="da-DK" noProof="0" smtClean="0"/>
              <a:t>28-01-2014</a:t>
            </a:fld>
            <a:endParaRPr lang="da-DK" noProof="0" dirty="0"/>
          </a:p>
        </p:txBody>
      </p:sp>
      <p:sp>
        <p:nvSpPr>
          <p:cNvPr id="5" name="Pladsholder til sidefod 4"/>
          <p:cNvSpPr>
            <a:spLocks noGrp="1"/>
          </p:cNvSpPr>
          <p:nvPr>
            <p:ph type="ftr" sz="quarter" idx="11"/>
          </p:nvPr>
        </p:nvSpPr>
        <p:spPr/>
        <p:txBody>
          <a:bodyPr/>
          <a:lstStyle/>
          <a:p>
            <a:endParaRPr lang="da-DK" noProof="0" dirty="0"/>
          </a:p>
        </p:txBody>
      </p:sp>
      <p:sp>
        <p:nvSpPr>
          <p:cNvPr id="6" name="Pladsholder til diasnummer 5"/>
          <p:cNvSpPr>
            <a:spLocks noGrp="1"/>
          </p:cNvSpPr>
          <p:nvPr>
            <p:ph type="sldNum" sz="quarter" idx="12"/>
          </p:nvPr>
        </p:nvSpPr>
        <p:spPr/>
        <p:txBody>
          <a:bodyPr/>
          <a:lstStyle/>
          <a:p>
            <a:fld id="{2F9A5C36-0A88-4DE5-AA4B-1027874F930B}" type="slidenum">
              <a:rPr lang="da-DK" noProof="0" smtClean="0"/>
              <a:t>‹nr.›</a:t>
            </a:fld>
            <a:endParaRPr lang="da-DK" noProof="0" dirty="0"/>
          </a:p>
        </p:txBody>
      </p:sp>
    </p:spTree>
    <p:extLst>
      <p:ext uri="{BB962C8B-B14F-4D97-AF65-F5344CB8AC3E}">
        <p14:creationId xmlns:p14="http://schemas.microsoft.com/office/powerpoint/2010/main" val="7732203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o indholdsobjekter">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da-DK" noProof="0" smtClean="0"/>
              <a:t>Klik for at tilføje titel</a:t>
            </a:r>
            <a:endParaRPr lang="da-DK" noProof="0"/>
          </a:p>
        </p:txBody>
      </p:sp>
      <p:sp>
        <p:nvSpPr>
          <p:cNvPr id="5" name="Pladsholder til dato 4"/>
          <p:cNvSpPr>
            <a:spLocks noGrp="1"/>
          </p:cNvSpPr>
          <p:nvPr>
            <p:ph type="dt" sz="half" idx="10"/>
          </p:nvPr>
        </p:nvSpPr>
        <p:spPr/>
        <p:txBody>
          <a:bodyPr/>
          <a:lstStyle/>
          <a:p>
            <a:fld id="{910BA5D0-6CAA-4CE5-AD83-5FEB0A80ABD4}" type="datetime1">
              <a:rPr lang="da-DK" noProof="0" smtClean="0"/>
              <a:t>28-01-2014</a:t>
            </a:fld>
            <a:endParaRPr lang="da-DK" noProof="0" dirty="0"/>
          </a:p>
        </p:txBody>
      </p:sp>
      <p:sp>
        <p:nvSpPr>
          <p:cNvPr id="6" name="Pladsholder til sidefod 5"/>
          <p:cNvSpPr>
            <a:spLocks noGrp="1"/>
          </p:cNvSpPr>
          <p:nvPr>
            <p:ph type="ftr" sz="quarter" idx="11"/>
          </p:nvPr>
        </p:nvSpPr>
        <p:spPr/>
        <p:txBody>
          <a:bodyPr/>
          <a:lstStyle/>
          <a:p>
            <a:endParaRPr lang="da-DK" noProof="0" dirty="0"/>
          </a:p>
        </p:txBody>
      </p:sp>
      <p:sp>
        <p:nvSpPr>
          <p:cNvPr id="7" name="Pladsholder til diasnummer 6"/>
          <p:cNvSpPr>
            <a:spLocks noGrp="1"/>
          </p:cNvSpPr>
          <p:nvPr>
            <p:ph type="sldNum" sz="quarter" idx="12"/>
          </p:nvPr>
        </p:nvSpPr>
        <p:spPr/>
        <p:txBody>
          <a:bodyPr/>
          <a:lstStyle/>
          <a:p>
            <a:fld id="{2F9A5C36-0A88-4DE5-AA4B-1027874F930B}" type="slidenum">
              <a:rPr lang="da-DK" noProof="0" smtClean="0"/>
              <a:t>‹nr.›</a:t>
            </a:fld>
            <a:endParaRPr lang="da-DK" noProof="0" dirty="0"/>
          </a:p>
        </p:txBody>
      </p:sp>
      <p:sp>
        <p:nvSpPr>
          <p:cNvPr id="10" name="Pladsholder til indhold 9"/>
          <p:cNvSpPr>
            <a:spLocks noGrp="1"/>
          </p:cNvSpPr>
          <p:nvPr>
            <p:ph sz="quarter" idx="13"/>
          </p:nvPr>
        </p:nvSpPr>
        <p:spPr>
          <a:xfrm>
            <a:off x="658813" y="1600200"/>
            <a:ext cx="3800475" cy="4762500"/>
          </a:xfrm>
        </p:spPr>
        <p:txBody>
          <a:bodyPr>
            <a:noAutofit/>
          </a:bodyPr>
          <a:lstStyle/>
          <a:p>
            <a:pPr lvl="0"/>
            <a:r>
              <a:rPr lang="da-DK" noProof="0" smtClean="0"/>
              <a:t>Klik for at redigere i master</a:t>
            </a:r>
          </a:p>
          <a:p>
            <a:pPr lvl="1"/>
            <a:r>
              <a:rPr lang="da-DK" noProof="0" smtClean="0"/>
              <a:t>Andet niveau</a:t>
            </a:r>
          </a:p>
          <a:p>
            <a:pPr lvl="2"/>
            <a:r>
              <a:rPr lang="da-DK" noProof="0" smtClean="0"/>
              <a:t>Tredje niveau</a:t>
            </a:r>
          </a:p>
          <a:p>
            <a:pPr lvl="3"/>
            <a:r>
              <a:rPr lang="da-DK" noProof="0" smtClean="0"/>
              <a:t>Fjerde niveau</a:t>
            </a:r>
          </a:p>
          <a:p>
            <a:pPr lvl="4"/>
            <a:r>
              <a:rPr lang="da-DK" noProof="0" smtClean="0"/>
              <a:t>Femte niveau</a:t>
            </a:r>
            <a:endParaRPr lang="da-DK" noProof="0"/>
          </a:p>
        </p:txBody>
      </p:sp>
      <p:sp>
        <p:nvSpPr>
          <p:cNvPr id="11" name="Pladsholder til indhold 9"/>
          <p:cNvSpPr>
            <a:spLocks noGrp="1"/>
          </p:cNvSpPr>
          <p:nvPr>
            <p:ph sz="quarter" idx="14"/>
          </p:nvPr>
        </p:nvSpPr>
        <p:spPr>
          <a:xfrm>
            <a:off x="4686300" y="1600200"/>
            <a:ext cx="3800475" cy="4762500"/>
          </a:xfrm>
        </p:spPr>
        <p:txBody>
          <a:bodyPr>
            <a:noAutofit/>
          </a:bodyPr>
          <a:lstStyle/>
          <a:p>
            <a:pPr lvl="0"/>
            <a:r>
              <a:rPr lang="da-DK" noProof="0" smtClean="0"/>
              <a:t>Klik for at redigere i master</a:t>
            </a:r>
          </a:p>
          <a:p>
            <a:pPr lvl="1"/>
            <a:r>
              <a:rPr lang="da-DK" noProof="0" smtClean="0"/>
              <a:t>Andet niveau</a:t>
            </a:r>
          </a:p>
          <a:p>
            <a:pPr lvl="2"/>
            <a:r>
              <a:rPr lang="da-DK" noProof="0" smtClean="0"/>
              <a:t>Tredje niveau</a:t>
            </a:r>
          </a:p>
          <a:p>
            <a:pPr lvl="3"/>
            <a:r>
              <a:rPr lang="da-DK" noProof="0" smtClean="0"/>
              <a:t>Fjerde niveau</a:t>
            </a:r>
          </a:p>
          <a:p>
            <a:pPr lvl="4"/>
            <a:r>
              <a:rPr lang="da-DK" noProof="0" smtClean="0"/>
              <a:t>Femte niveau</a:t>
            </a:r>
            <a:endParaRPr lang="da-DK" noProof="0"/>
          </a:p>
        </p:txBody>
      </p:sp>
    </p:spTree>
    <p:extLst>
      <p:ext uri="{BB962C8B-B14F-4D97-AF65-F5344CB8AC3E}">
        <p14:creationId xmlns:p14="http://schemas.microsoft.com/office/powerpoint/2010/main" val="33830757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da-DK" noProof="0" smtClean="0"/>
              <a:t>Klik for at tilføje titel</a:t>
            </a:r>
            <a:endParaRPr lang="da-DK" noProof="0"/>
          </a:p>
        </p:txBody>
      </p:sp>
      <p:sp>
        <p:nvSpPr>
          <p:cNvPr id="3" name="Pladsholder til dato 2"/>
          <p:cNvSpPr>
            <a:spLocks noGrp="1"/>
          </p:cNvSpPr>
          <p:nvPr>
            <p:ph type="dt" sz="half" idx="10"/>
          </p:nvPr>
        </p:nvSpPr>
        <p:spPr/>
        <p:txBody>
          <a:bodyPr/>
          <a:lstStyle/>
          <a:p>
            <a:fld id="{290B5BA1-AC1D-4352-81C6-25E3EEA18404}" type="datetime1">
              <a:rPr lang="da-DK" noProof="0" smtClean="0"/>
              <a:t>28-01-2014</a:t>
            </a:fld>
            <a:endParaRPr lang="da-DK" noProof="0" dirty="0"/>
          </a:p>
        </p:txBody>
      </p:sp>
      <p:sp>
        <p:nvSpPr>
          <p:cNvPr id="4" name="Pladsholder til sidefod 3"/>
          <p:cNvSpPr>
            <a:spLocks noGrp="1"/>
          </p:cNvSpPr>
          <p:nvPr>
            <p:ph type="ftr" sz="quarter" idx="11"/>
          </p:nvPr>
        </p:nvSpPr>
        <p:spPr/>
        <p:txBody>
          <a:bodyPr/>
          <a:lstStyle/>
          <a:p>
            <a:endParaRPr lang="da-DK" noProof="0" dirty="0"/>
          </a:p>
        </p:txBody>
      </p:sp>
      <p:sp>
        <p:nvSpPr>
          <p:cNvPr id="5" name="Pladsholder til diasnummer 4"/>
          <p:cNvSpPr>
            <a:spLocks noGrp="1"/>
          </p:cNvSpPr>
          <p:nvPr>
            <p:ph type="sldNum" sz="quarter" idx="12"/>
          </p:nvPr>
        </p:nvSpPr>
        <p:spPr/>
        <p:txBody>
          <a:bodyPr/>
          <a:lstStyle/>
          <a:p>
            <a:fld id="{2F9A5C36-0A88-4DE5-AA4B-1027874F930B}" type="slidenum">
              <a:rPr lang="da-DK" noProof="0" smtClean="0"/>
              <a:t>‹nr.›</a:t>
            </a:fld>
            <a:endParaRPr lang="da-DK" noProof="0" dirty="0"/>
          </a:p>
        </p:txBody>
      </p:sp>
    </p:spTree>
    <p:extLst>
      <p:ext uri="{BB962C8B-B14F-4D97-AF65-F5344CB8AC3E}">
        <p14:creationId xmlns:p14="http://schemas.microsoft.com/office/powerpoint/2010/main" val="34549776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dsholder til dato 1"/>
          <p:cNvSpPr>
            <a:spLocks noGrp="1"/>
          </p:cNvSpPr>
          <p:nvPr>
            <p:ph type="dt" sz="half" idx="10"/>
          </p:nvPr>
        </p:nvSpPr>
        <p:spPr/>
        <p:txBody>
          <a:bodyPr/>
          <a:lstStyle/>
          <a:p>
            <a:fld id="{8EC46A6A-9263-4BC8-B79A-E3490FA5A43F}" type="datetime1">
              <a:rPr lang="da-DK" noProof="0" smtClean="0"/>
              <a:t>28-01-2014</a:t>
            </a:fld>
            <a:endParaRPr lang="da-DK" noProof="0" dirty="0"/>
          </a:p>
        </p:txBody>
      </p:sp>
      <p:sp>
        <p:nvSpPr>
          <p:cNvPr id="3" name="Pladsholder til sidefod 2"/>
          <p:cNvSpPr>
            <a:spLocks noGrp="1"/>
          </p:cNvSpPr>
          <p:nvPr>
            <p:ph type="ftr" sz="quarter" idx="11"/>
          </p:nvPr>
        </p:nvSpPr>
        <p:spPr/>
        <p:txBody>
          <a:bodyPr/>
          <a:lstStyle/>
          <a:p>
            <a:endParaRPr lang="da-DK" noProof="0" dirty="0"/>
          </a:p>
        </p:txBody>
      </p:sp>
      <p:sp>
        <p:nvSpPr>
          <p:cNvPr id="4" name="Pladsholder til diasnummer 3"/>
          <p:cNvSpPr>
            <a:spLocks noGrp="1"/>
          </p:cNvSpPr>
          <p:nvPr>
            <p:ph type="sldNum" sz="quarter" idx="12"/>
          </p:nvPr>
        </p:nvSpPr>
        <p:spPr/>
        <p:txBody>
          <a:bodyPr/>
          <a:lstStyle/>
          <a:p>
            <a:fld id="{2F9A5C36-0A88-4DE5-AA4B-1027874F930B}" type="slidenum">
              <a:rPr lang="da-DK" noProof="0" smtClean="0"/>
              <a:t>‹nr.›</a:t>
            </a:fld>
            <a:endParaRPr lang="da-DK" noProof="0" dirty="0"/>
          </a:p>
        </p:txBody>
      </p:sp>
    </p:spTree>
    <p:extLst>
      <p:ext uri="{BB962C8B-B14F-4D97-AF65-F5344CB8AC3E}">
        <p14:creationId xmlns:p14="http://schemas.microsoft.com/office/powerpoint/2010/main" val="25983961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1_Titeldias">
    <p:bg>
      <p:bgPr>
        <a:solidFill>
          <a:schemeClr val="bg1"/>
        </a:solidFill>
        <a:effectLst/>
      </p:bgPr>
    </p:bg>
    <p:spTree>
      <p:nvGrpSpPr>
        <p:cNvPr id="1" name=""/>
        <p:cNvGrpSpPr/>
        <p:nvPr/>
      </p:nvGrpSpPr>
      <p:grpSpPr>
        <a:xfrm>
          <a:off x="0" y="0"/>
          <a:ext cx="0" cy="0"/>
          <a:chOff x="0" y="0"/>
          <a:chExt cx="0" cy="0"/>
        </a:xfrm>
      </p:grpSpPr>
      <p:sp>
        <p:nvSpPr>
          <p:cNvPr id="4" name="Pladsholder til dato 3"/>
          <p:cNvSpPr>
            <a:spLocks noGrp="1"/>
          </p:cNvSpPr>
          <p:nvPr>
            <p:ph type="dt" sz="half" idx="10"/>
          </p:nvPr>
        </p:nvSpPr>
        <p:spPr/>
        <p:txBody>
          <a:bodyPr/>
          <a:lstStyle/>
          <a:p>
            <a:fld id="{17EFDE63-715D-4421-9818-718585CCD7AC}" type="datetime1">
              <a:rPr lang="da-DK" smtClean="0"/>
              <a:t>28-01-2014</a:t>
            </a:fld>
            <a:endParaRPr lang="da-DK" dirty="0"/>
          </a:p>
        </p:txBody>
      </p:sp>
      <p:sp>
        <p:nvSpPr>
          <p:cNvPr id="5" name="Pladsholder til sidefod 4"/>
          <p:cNvSpPr>
            <a:spLocks noGrp="1"/>
          </p:cNvSpPr>
          <p:nvPr>
            <p:ph type="ftr" sz="quarter" idx="11"/>
          </p:nvPr>
        </p:nvSpPr>
        <p:spPr/>
        <p:txBody>
          <a:bodyPr/>
          <a:lstStyle/>
          <a:p>
            <a:endParaRPr lang="da-DK" dirty="0"/>
          </a:p>
        </p:txBody>
      </p:sp>
      <p:sp>
        <p:nvSpPr>
          <p:cNvPr id="6" name="Pladsholder til diasnummer 5"/>
          <p:cNvSpPr>
            <a:spLocks noGrp="1"/>
          </p:cNvSpPr>
          <p:nvPr>
            <p:ph type="sldNum" sz="quarter" idx="12"/>
          </p:nvPr>
        </p:nvSpPr>
        <p:spPr/>
        <p:txBody>
          <a:bodyPr/>
          <a:lstStyle/>
          <a:p>
            <a:fld id="{7FC720F0-959E-49F6-B843-55B5779E1BF7}" type="slidenum">
              <a:rPr lang="da-DK" smtClean="0"/>
              <a:pPr/>
              <a:t>‹nr.›</a:t>
            </a:fld>
            <a:endParaRPr lang="da-DK" dirty="0"/>
          </a:p>
        </p:txBody>
      </p:sp>
    </p:spTree>
    <p:extLst>
      <p:ext uri="{BB962C8B-B14F-4D97-AF65-F5344CB8AC3E}">
        <p14:creationId xmlns:p14="http://schemas.microsoft.com/office/powerpoint/2010/main" val="15755045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png"/><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1" name="Rectangle 12"/>
          <p:cNvSpPr>
            <a:spLocks noChangeArrowheads="1"/>
          </p:cNvSpPr>
          <p:nvPr/>
        </p:nvSpPr>
        <p:spPr bwMode="auto">
          <a:xfrm>
            <a:off x="539750" y="719138"/>
            <a:ext cx="8061325" cy="5757862"/>
          </a:xfrm>
          <a:prstGeom prst="rect">
            <a:avLst/>
          </a:prstGeom>
          <a:solidFill>
            <a:schemeClr val="accent2"/>
          </a:solidFill>
          <a:ln w="9525">
            <a:noFill/>
            <a:miter lim="800000"/>
            <a:headEnd/>
            <a:tailEnd/>
          </a:ln>
        </p:spPr>
        <p:txBody>
          <a:bodyPr wrap="none" anchor="ctr"/>
          <a:lstStyle/>
          <a:p>
            <a:pPr>
              <a:defRPr/>
            </a:pPr>
            <a:endParaRPr lang="da-DK" noProof="0" dirty="0">
              <a:solidFill>
                <a:srgbClr val="000000"/>
              </a:solidFill>
            </a:endParaRPr>
          </a:p>
        </p:txBody>
      </p:sp>
      <p:pic>
        <p:nvPicPr>
          <p:cNvPr id="8" name="Picture 8" descr="RL_Navnetræk_grå"/>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539750" y="466725"/>
            <a:ext cx="1511300" cy="15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9" descr="RL_Maerke_grå"/>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8313737" y="296863"/>
            <a:ext cx="287338" cy="288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Pladsholder til titel 1"/>
          <p:cNvSpPr>
            <a:spLocks noGrp="1"/>
          </p:cNvSpPr>
          <p:nvPr>
            <p:ph type="title"/>
          </p:nvPr>
        </p:nvSpPr>
        <p:spPr>
          <a:xfrm>
            <a:off x="658813" y="838200"/>
            <a:ext cx="7827962" cy="369332"/>
          </a:xfrm>
          <a:prstGeom prst="rect">
            <a:avLst/>
          </a:prstGeom>
        </p:spPr>
        <p:txBody>
          <a:bodyPr vert="horz" wrap="square" lIns="0" tIns="0" rIns="0" bIns="0" rtlCol="0" anchor="t" anchorCtr="0">
            <a:spAutoFit/>
          </a:bodyPr>
          <a:lstStyle/>
          <a:p>
            <a:r>
              <a:rPr lang="da-DK" noProof="0" smtClean="0"/>
              <a:t>Klik for at redigere i master</a:t>
            </a:r>
            <a:endParaRPr lang="da-DK" noProof="0"/>
          </a:p>
        </p:txBody>
      </p:sp>
      <p:sp>
        <p:nvSpPr>
          <p:cNvPr id="3" name="Pladsholder til tekst 2"/>
          <p:cNvSpPr>
            <a:spLocks noGrp="1"/>
          </p:cNvSpPr>
          <p:nvPr>
            <p:ph type="body" idx="1"/>
          </p:nvPr>
        </p:nvSpPr>
        <p:spPr>
          <a:xfrm>
            <a:off x="658812" y="1600200"/>
            <a:ext cx="7827963" cy="1692771"/>
          </a:xfrm>
          <a:prstGeom prst="rect">
            <a:avLst/>
          </a:prstGeom>
        </p:spPr>
        <p:txBody>
          <a:bodyPr vert="horz" wrap="square" lIns="0" tIns="0" rIns="0" bIns="0" rtlCol="0">
            <a:spAutoFit/>
          </a:bodyPr>
          <a:lstStyle/>
          <a:p>
            <a:pPr lvl="0"/>
            <a:r>
              <a:rPr lang="da-DK" noProof="0" smtClean="0"/>
              <a:t>Klik for at redigere i master</a:t>
            </a:r>
          </a:p>
          <a:p>
            <a:pPr lvl="1"/>
            <a:r>
              <a:rPr lang="da-DK" noProof="0" smtClean="0"/>
              <a:t>Andet niveau</a:t>
            </a:r>
          </a:p>
          <a:p>
            <a:pPr lvl="2"/>
            <a:r>
              <a:rPr lang="da-DK" noProof="0" smtClean="0"/>
              <a:t>Tredje niveau</a:t>
            </a:r>
          </a:p>
          <a:p>
            <a:pPr lvl="3"/>
            <a:r>
              <a:rPr lang="da-DK" noProof="0" smtClean="0"/>
              <a:t>Fjerde niveau</a:t>
            </a:r>
          </a:p>
          <a:p>
            <a:pPr lvl="4"/>
            <a:r>
              <a:rPr lang="da-DK" noProof="0" smtClean="0"/>
              <a:t>Femte niveau</a:t>
            </a:r>
            <a:endParaRPr lang="da-DK" noProof="0"/>
          </a:p>
        </p:txBody>
      </p:sp>
      <p:sp>
        <p:nvSpPr>
          <p:cNvPr id="4" name="Pladsholder til dato 3"/>
          <p:cNvSpPr>
            <a:spLocks noGrp="1"/>
          </p:cNvSpPr>
          <p:nvPr>
            <p:ph type="dt" sz="half" idx="2"/>
          </p:nvPr>
        </p:nvSpPr>
        <p:spPr>
          <a:xfrm>
            <a:off x="542925" y="6480175"/>
            <a:ext cx="2133600" cy="190240"/>
          </a:xfrm>
          <a:prstGeom prst="rect">
            <a:avLst/>
          </a:prstGeom>
        </p:spPr>
        <p:txBody>
          <a:bodyPr vert="horz" lIns="0" tIns="36000" rIns="0" bIns="0" rtlCol="0" anchor="t" anchorCtr="0">
            <a:spAutoFit/>
          </a:bodyPr>
          <a:lstStyle>
            <a:lvl1pPr algn="l">
              <a:defRPr sz="1000">
                <a:solidFill>
                  <a:schemeClr val="tx1">
                    <a:tint val="75000"/>
                  </a:schemeClr>
                </a:solidFill>
              </a:defRPr>
            </a:lvl1pPr>
          </a:lstStyle>
          <a:p>
            <a:fld id="{FCA60702-58C8-44B9-9D8E-96E19879C21F}" type="datetime1">
              <a:rPr lang="da-DK" noProof="0" smtClean="0"/>
              <a:t>28-01-2014</a:t>
            </a:fld>
            <a:endParaRPr lang="da-DK" noProof="0" dirty="0"/>
          </a:p>
        </p:txBody>
      </p:sp>
      <p:sp>
        <p:nvSpPr>
          <p:cNvPr id="5" name="Pladsholder til sidefod 4"/>
          <p:cNvSpPr>
            <a:spLocks noGrp="1"/>
          </p:cNvSpPr>
          <p:nvPr>
            <p:ph type="ftr" sz="quarter" idx="3"/>
          </p:nvPr>
        </p:nvSpPr>
        <p:spPr>
          <a:xfrm>
            <a:off x="3124200" y="6480175"/>
            <a:ext cx="2895600" cy="190240"/>
          </a:xfrm>
          <a:prstGeom prst="rect">
            <a:avLst/>
          </a:prstGeom>
        </p:spPr>
        <p:txBody>
          <a:bodyPr vert="horz" lIns="0" tIns="36000" rIns="0" bIns="0" rtlCol="0" anchor="t" anchorCtr="0">
            <a:spAutoFit/>
          </a:bodyPr>
          <a:lstStyle>
            <a:lvl1pPr algn="ctr">
              <a:defRPr sz="1000">
                <a:solidFill>
                  <a:schemeClr val="tx1">
                    <a:tint val="75000"/>
                  </a:schemeClr>
                </a:solidFill>
              </a:defRPr>
            </a:lvl1pPr>
          </a:lstStyle>
          <a:p>
            <a:endParaRPr lang="da-DK" noProof="0" dirty="0"/>
          </a:p>
        </p:txBody>
      </p:sp>
      <p:sp>
        <p:nvSpPr>
          <p:cNvPr id="6" name="Pladsholder til diasnummer 5"/>
          <p:cNvSpPr>
            <a:spLocks noGrp="1"/>
          </p:cNvSpPr>
          <p:nvPr>
            <p:ph type="sldNum" sz="quarter" idx="4"/>
          </p:nvPr>
        </p:nvSpPr>
        <p:spPr>
          <a:xfrm>
            <a:off x="6467475" y="6480175"/>
            <a:ext cx="2133600" cy="190240"/>
          </a:xfrm>
          <a:prstGeom prst="rect">
            <a:avLst/>
          </a:prstGeom>
        </p:spPr>
        <p:txBody>
          <a:bodyPr vert="horz" lIns="0" tIns="36000" rIns="0" bIns="0" rtlCol="0" anchor="t" anchorCtr="0">
            <a:spAutoFit/>
          </a:bodyPr>
          <a:lstStyle>
            <a:lvl1pPr algn="r">
              <a:defRPr sz="1000">
                <a:solidFill>
                  <a:schemeClr val="tx1">
                    <a:tint val="75000"/>
                  </a:schemeClr>
                </a:solidFill>
              </a:defRPr>
            </a:lvl1pPr>
          </a:lstStyle>
          <a:p>
            <a:fld id="{2F9A5C36-0A88-4DE5-AA4B-1027874F930B}" type="slidenum">
              <a:rPr lang="da-DK" noProof="0" smtClean="0"/>
              <a:pPr/>
              <a:t>‹nr.›</a:t>
            </a:fld>
            <a:endParaRPr lang="da-DK" noProof="0" dirty="0"/>
          </a:p>
        </p:txBody>
      </p:sp>
      <p:sp>
        <p:nvSpPr>
          <p:cNvPr id="14" name="Tekstboks 13"/>
          <p:cNvSpPr txBox="1"/>
          <p:nvPr/>
        </p:nvSpPr>
        <p:spPr>
          <a:xfrm>
            <a:off x="887413" y="-304800"/>
            <a:ext cx="294953" cy="153888"/>
          </a:xfrm>
          <a:prstGeom prst="rect">
            <a:avLst/>
          </a:prstGeom>
          <a:noFill/>
        </p:spPr>
        <p:txBody>
          <a:bodyPr wrap="none" lIns="0" tIns="0" rIns="0" bIns="0" rtlCol="0">
            <a:spAutoFit/>
          </a:bodyPr>
          <a:lstStyle/>
          <a:p>
            <a:pPr algn="ctr"/>
            <a:r>
              <a:rPr lang="da-DK" sz="1000" noProof="0" dirty="0" smtClean="0">
                <a:solidFill>
                  <a:schemeClr val="bg1"/>
                </a:solidFill>
              </a:rPr>
              <a:t>10,87</a:t>
            </a:r>
            <a:endParaRPr lang="da-DK" sz="1000" noProof="0" dirty="0">
              <a:solidFill>
                <a:schemeClr val="bg1"/>
              </a:solidFill>
            </a:endParaRPr>
          </a:p>
        </p:txBody>
      </p:sp>
      <p:cxnSp>
        <p:nvCxnSpPr>
          <p:cNvPr id="16" name="Lige pilforbindelse 15"/>
          <p:cNvCxnSpPr/>
          <p:nvPr/>
        </p:nvCxnSpPr>
        <p:spPr>
          <a:xfrm flipH="1">
            <a:off x="658813" y="-227856"/>
            <a:ext cx="205740" cy="0"/>
          </a:xfrm>
          <a:prstGeom prst="straightConnector1">
            <a:avLst/>
          </a:prstGeom>
          <a:ln w="19050">
            <a:solidFill>
              <a:schemeClr val="bg1"/>
            </a:solidFill>
            <a:tailEnd type="triangle"/>
          </a:ln>
        </p:spPr>
        <p:style>
          <a:lnRef idx="1">
            <a:schemeClr val="accent1"/>
          </a:lnRef>
          <a:fillRef idx="0">
            <a:schemeClr val="accent1"/>
          </a:fillRef>
          <a:effectRef idx="0">
            <a:schemeClr val="accent1"/>
          </a:effectRef>
          <a:fontRef idx="minor">
            <a:schemeClr val="tx1"/>
          </a:fontRef>
        </p:style>
      </p:cxnSp>
      <p:sp>
        <p:nvSpPr>
          <p:cNvPr id="17" name="Tekstboks 16"/>
          <p:cNvSpPr txBox="1"/>
          <p:nvPr/>
        </p:nvSpPr>
        <p:spPr>
          <a:xfrm flipH="1">
            <a:off x="7963222" y="-304800"/>
            <a:ext cx="294953" cy="153888"/>
          </a:xfrm>
          <a:prstGeom prst="rect">
            <a:avLst/>
          </a:prstGeom>
          <a:noFill/>
        </p:spPr>
        <p:txBody>
          <a:bodyPr wrap="none" lIns="0" tIns="0" rIns="0" bIns="0" rtlCol="0">
            <a:spAutoFit/>
          </a:bodyPr>
          <a:lstStyle/>
          <a:p>
            <a:pPr algn="ctr"/>
            <a:r>
              <a:rPr lang="da-DK" sz="1000" noProof="0" dirty="0" smtClean="0">
                <a:solidFill>
                  <a:schemeClr val="bg1"/>
                </a:solidFill>
              </a:rPr>
              <a:t>10,87</a:t>
            </a:r>
            <a:endParaRPr lang="da-DK" sz="1000" noProof="0" dirty="0">
              <a:solidFill>
                <a:schemeClr val="bg1"/>
              </a:solidFill>
            </a:endParaRPr>
          </a:p>
        </p:txBody>
      </p:sp>
      <p:cxnSp>
        <p:nvCxnSpPr>
          <p:cNvPr id="18" name="Lige pilforbindelse 17"/>
          <p:cNvCxnSpPr/>
          <p:nvPr/>
        </p:nvCxnSpPr>
        <p:spPr>
          <a:xfrm>
            <a:off x="8281035" y="-227856"/>
            <a:ext cx="205740" cy="0"/>
          </a:xfrm>
          <a:prstGeom prst="straightConnector1">
            <a:avLst/>
          </a:prstGeom>
          <a:ln w="19050">
            <a:solidFill>
              <a:schemeClr val="bg1"/>
            </a:solidFill>
            <a:tailEnd type="triangle"/>
          </a:ln>
        </p:spPr>
        <p:style>
          <a:lnRef idx="1">
            <a:schemeClr val="accent1"/>
          </a:lnRef>
          <a:fillRef idx="0">
            <a:schemeClr val="accent1"/>
          </a:fillRef>
          <a:effectRef idx="0">
            <a:schemeClr val="accent1"/>
          </a:effectRef>
          <a:fontRef idx="minor">
            <a:schemeClr val="tx1"/>
          </a:fontRef>
        </p:style>
      </p:cxnSp>
      <p:sp>
        <p:nvSpPr>
          <p:cNvPr id="20" name="Tekstboks 19"/>
          <p:cNvSpPr txBox="1"/>
          <p:nvPr/>
        </p:nvSpPr>
        <p:spPr>
          <a:xfrm>
            <a:off x="8829675" y="-304800"/>
            <a:ext cx="294953" cy="153888"/>
          </a:xfrm>
          <a:prstGeom prst="rect">
            <a:avLst/>
          </a:prstGeom>
          <a:noFill/>
        </p:spPr>
        <p:txBody>
          <a:bodyPr wrap="none" lIns="0" tIns="0" rIns="0" bIns="0" rtlCol="0">
            <a:spAutoFit/>
          </a:bodyPr>
          <a:lstStyle/>
          <a:p>
            <a:pPr algn="ctr"/>
            <a:r>
              <a:rPr lang="da-DK" sz="1000" noProof="0" dirty="0" smtClean="0">
                <a:solidFill>
                  <a:schemeClr val="bg1"/>
                </a:solidFill>
              </a:rPr>
              <a:t>11,19</a:t>
            </a:r>
            <a:endParaRPr lang="da-DK" sz="1000" noProof="0" dirty="0">
              <a:solidFill>
                <a:schemeClr val="bg1"/>
              </a:solidFill>
            </a:endParaRPr>
          </a:p>
        </p:txBody>
      </p:sp>
      <p:cxnSp>
        <p:nvCxnSpPr>
          <p:cNvPr id="21" name="Lige pilforbindelse 20"/>
          <p:cNvCxnSpPr/>
          <p:nvPr/>
        </p:nvCxnSpPr>
        <p:spPr>
          <a:xfrm flipH="1">
            <a:off x="8601075" y="-227856"/>
            <a:ext cx="205740" cy="0"/>
          </a:xfrm>
          <a:prstGeom prst="straightConnector1">
            <a:avLst/>
          </a:prstGeom>
          <a:ln w="19050">
            <a:solidFill>
              <a:schemeClr val="bg1"/>
            </a:solidFill>
            <a:tailEnd type="triangle"/>
          </a:ln>
        </p:spPr>
        <p:style>
          <a:lnRef idx="1">
            <a:schemeClr val="accent1"/>
          </a:lnRef>
          <a:fillRef idx="0">
            <a:schemeClr val="accent1"/>
          </a:fillRef>
          <a:effectRef idx="0">
            <a:schemeClr val="accent1"/>
          </a:effectRef>
          <a:fontRef idx="minor">
            <a:schemeClr val="tx1"/>
          </a:fontRef>
        </p:style>
      </p:cxnSp>
      <p:sp>
        <p:nvSpPr>
          <p:cNvPr id="23" name="Tekstboks 22"/>
          <p:cNvSpPr txBox="1"/>
          <p:nvPr/>
        </p:nvSpPr>
        <p:spPr>
          <a:xfrm flipH="1">
            <a:off x="19372" y="-304800"/>
            <a:ext cx="294953" cy="153888"/>
          </a:xfrm>
          <a:prstGeom prst="rect">
            <a:avLst/>
          </a:prstGeom>
          <a:noFill/>
        </p:spPr>
        <p:txBody>
          <a:bodyPr wrap="none" lIns="0" tIns="0" rIns="0" bIns="0" rtlCol="0">
            <a:spAutoFit/>
          </a:bodyPr>
          <a:lstStyle/>
          <a:p>
            <a:pPr algn="ctr"/>
            <a:r>
              <a:rPr lang="da-DK" sz="1000" noProof="0" dirty="0" smtClean="0">
                <a:solidFill>
                  <a:schemeClr val="bg1"/>
                </a:solidFill>
              </a:rPr>
              <a:t>11,19</a:t>
            </a:r>
            <a:endParaRPr lang="da-DK" sz="1000" noProof="0" dirty="0">
              <a:solidFill>
                <a:schemeClr val="bg1"/>
              </a:solidFill>
            </a:endParaRPr>
          </a:p>
        </p:txBody>
      </p:sp>
      <p:cxnSp>
        <p:nvCxnSpPr>
          <p:cNvPr id="24" name="Lige pilforbindelse 23"/>
          <p:cNvCxnSpPr/>
          <p:nvPr/>
        </p:nvCxnSpPr>
        <p:spPr>
          <a:xfrm>
            <a:off x="337185" y="-227856"/>
            <a:ext cx="205740" cy="0"/>
          </a:xfrm>
          <a:prstGeom prst="straightConnector1">
            <a:avLst/>
          </a:prstGeom>
          <a:ln w="19050">
            <a:solidFill>
              <a:schemeClr val="bg1"/>
            </a:solidFill>
            <a:tailEnd type="triangle"/>
          </a:ln>
        </p:spPr>
        <p:style>
          <a:lnRef idx="1">
            <a:schemeClr val="accent1"/>
          </a:lnRef>
          <a:fillRef idx="0">
            <a:schemeClr val="accent1"/>
          </a:fillRef>
          <a:effectRef idx="0">
            <a:schemeClr val="accent1"/>
          </a:effectRef>
          <a:fontRef idx="minor">
            <a:schemeClr val="tx1"/>
          </a:fontRef>
        </p:style>
      </p:cxnSp>
      <p:sp>
        <p:nvSpPr>
          <p:cNvPr id="26" name="Tekstboks 25"/>
          <p:cNvSpPr txBox="1"/>
          <p:nvPr/>
        </p:nvSpPr>
        <p:spPr>
          <a:xfrm flipH="1">
            <a:off x="4490246" y="-304800"/>
            <a:ext cx="163506" cy="153888"/>
          </a:xfrm>
          <a:prstGeom prst="rect">
            <a:avLst/>
          </a:prstGeom>
          <a:noFill/>
        </p:spPr>
        <p:txBody>
          <a:bodyPr wrap="none" lIns="0" tIns="0" rIns="0" bIns="0" rtlCol="0">
            <a:spAutoFit/>
          </a:bodyPr>
          <a:lstStyle/>
          <a:p>
            <a:pPr algn="ctr"/>
            <a:r>
              <a:rPr lang="da-DK" sz="1000" noProof="0" dirty="0" smtClean="0">
                <a:solidFill>
                  <a:schemeClr val="bg1"/>
                </a:solidFill>
              </a:rPr>
              <a:t>0,0</a:t>
            </a:r>
            <a:endParaRPr lang="da-DK" sz="1000" noProof="0" dirty="0">
              <a:solidFill>
                <a:schemeClr val="bg1"/>
              </a:solidFill>
            </a:endParaRPr>
          </a:p>
        </p:txBody>
      </p:sp>
      <p:sp>
        <p:nvSpPr>
          <p:cNvPr id="27" name="Tekstboks 26"/>
          <p:cNvSpPr txBox="1"/>
          <p:nvPr/>
        </p:nvSpPr>
        <p:spPr>
          <a:xfrm flipH="1">
            <a:off x="-323150" y="3353644"/>
            <a:ext cx="163506" cy="153888"/>
          </a:xfrm>
          <a:prstGeom prst="rect">
            <a:avLst/>
          </a:prstGeom>
          <a:noFill/>
        </p:spPr>
        <p:txBody>
          <a:bodyPr wrap="none" lIns="0" tIns="0" rIns="0" bIns="0" rtlCol="0">
            <a:spAutoFit/>
          </a:bodyPr>
          <a:lstStyle/>
          <a:p>
            <a:pPr algn="ctr"/>
            <a:r>
              <a:rPr lang="da-DK" sz="1000" noProof="0" dirty="0" smtClean="0">
                <a:solidFill>
                  <a:schemeClr val="bg1"/>
                </a:solidFill>
              </a:rPr>
              <a:t>0,0</a:t>
            </a:r>
            <a:endParaRPr lang="da-DK" sz="1000" noProof="0" dirty="0">
              <a:solidFill>
                <a:schemeClr val="bg1"/>
              </a:solidFill>
            </a:endParaRPr>
          </a:p>
        </p:txBody>
      </p:sp>
      <p:sp>
        <p:nvSpPr>
          <p:cNvPr id="28" name="Tekstboks 27"/>
          <p:cNvSpPr txBox="1"/>
          <p:nvPr/>
        </p:nvSpPr>
        <p:spPr>
          <a:xfrm flipH="1">
            <a:off x="-504254" y="326118"/>
            <a:ext cx="229230" cy="153888"/>
          </a:xfrm>
          <a:prstGeom prst="rect">
            <a:avLst/>
          </a:prstGeom>
          <a:noFill/>
        </p:spPr>
        <p:txBody>
          <a:bodyPr wrap="none" lIns="0" tIns="0" rIns="0" bIns="0" rtlCol="0">
            <a:spAutoFit/>
          </a:bodyPr>
          <a:lstStyle/>
          <a:p>
            <a:pPr algn="ctr"/>
            <a:r>
              <a:rPr lang="da-DK" sz="1000" noProof="0" dirty="0" smtClean="0">
                <a:solidFill>
                  <a:schemeClr val="bg1"/>
                </a:solidFill>
              </a:rPr>
              <a:t>7,52</a:t>
            </a:r>
          </a:p>
        </p:txBody>
      </p:sp>
      <p:cxnSp>
        <p:nvCxnSpPr>
          <p:cNvPr id="29" name="Lige pilforbindelse 28"/>
          <p:cNvCxnSpPr/>
          <p:nvPr/>
        </p:nvCxnSpPr>
        <p:spPr>
          <a:xfrm rot="5400000">
            <a:off x="-492509" y="619443"/>
            <a:ext cx="205740" cy="0"/>
          </a:xfrm>
          <a:prstGeom prst="straightConnector1">
            <a:avLst/>
          </a:prstGeom>
          <a:ln w="19050">
            <a:solidFill>
              <a:schemeClr val="bg1"/>
            </a:solidFill>
            <a:tailEnd type="triangle"/>
          </a:ln>
        </p:spPr>
        <p:style>
          <a:lnRef idx="1">
            <a:schemeClr val="accent1"/>
          </a:lnRef>
          <a:fillRef idx="0">
            <a:schemeClr val="accent1"/>
          </a:fillRef>
          <a:effectRef idx="0">
            <a:schemeClr val="accent1"/>
          </a:effectRef>
          <a:fontRef idx="minor">
            <a:schemeClr val="tx1"/>
          </a:fontRef>
        </p:style>
      </p:cxnSp>
      <p:sp>
        <p:nvSpPr>
          <p:cNvPr id="30" name="Tekstboks 29"/>
          <p:cNvSpPr txBox="1"/>
          <p:nvPr/>
        </p:nvSpPr>
        <p:spPr>
          <a:xfrm flipH="1">
            <a:off x="-504253" y="1080507"/>
            <a:ext cx="229229" cy="153888"/>
          </a:xfrm>
          <a:prstGeom prst="rect">
            <a:avLst/>
          </a:prstGeom>
          <a:noFill/>
        </p:spPr>
        <p:txBody>
          <a:bodyPr wrap="none" lIns="0" tIns="0" rIns="0" bIns="0" rtlCol="0">
            <a:spAutoFit/>
          </a:bodyPr>
          <a:lstStyle/>
          <a:p>
            <a:pPr algn="ctr"/>
            <a:r>
              <a:rPr lang="da-DK" sz="1000" noProof="0" dirty="0" smtClean="0">
                <a:solidFill>
                  <a:schemeClr val="bg1"/>
                </a:solidFill>
              </a:rPr>
              <a:t>7,20</a:t>
            </a:r>
          </a:p>
        </p:txBody>
      </p:sp>
      <p:cxnSp>
        <p:nvCxnSpPr>
          <p:cNvPr id="31" name="Lige pilforbindelse 30"/>
          <p:cNvCxnSpPr/>
          <p:nvPr/>
        </p:nvCxnSpPr>
        <p:spPr>
          <a:xfrm rot="16200000" flipV="1">
            <a:off x="-492509" y="941070"/>
            <a:ext cx="205740" cy="0"/>
          </a:xfrm>
          <a:prstGeom prst="straightConnector1">
            <a:avLst/>
          </a:prstGeom>
          <a:ln w="19050">
            <a:solidFill>
              <a:schemeClr val="bg1"/>
            </a:solidFill>
            <a:tailEnd type="triangle"/>
          </a:ln>
        </p:spPr>
        <p:style>
          <a:lnRef idx="1">
            <a:schemeClr val="accent1"/>
          </a:lnRef>
          <a:fillRef idx="0">
            <a:schemeClr val="accent1"/>
          </a:fillRef>
          <a:effectRef idx="0">
            <a:schemeClr val="accent1"/>
          </a:effectRef>
          <a:fontRef idx="minor">
            <a:schemeClr val="tx1"/>
          </a:fontRef>
        </p:style>
      </p:cxnSp>
      <p:sp>
        <p:nvSpPr>
          <p:cNvPr id="33" name="Tekstboks 32"/>
          <p:cNvSpPr txBox="1"/>
          <p:nvPr/>
        </p:nvSpPr>
        <p:spPr>
          <a:xfrm flipH="1">
            <a:off x="-504254" y="5966505"/>
            <a:ext cx="229230" cy="153888"/>
          </a:xfrm>
          <a:prstGeom prst="rect">
            <a:avLst/>
          </a:prstGeom>
          <a:noFill/>
        </p:spPr>
        <p:txBody>
          <a:bodyPr wrap="none" lIns="0" tIns="0" rIns="0" bIns="0" rtlCol="0">
            <a:spAutoFit/>
          </a:bodyPr>
          <a:lstStyle/>
          <a:p>
            <a:pPr algn="ctr"/>
            <a:r>
              <a:rPr lang="da-DK" sz="1000" noProof="0" dirty="0" smtClean="0">
                <a:solidFill>
                  <a:schemeClr val="bg1"/>
                </a:solidFill>
              </a:rPr>
              <a:t>8,15</a:t>
            </a:r>
          </a:p>
        </p:txBody>
      </p:sp>
      <p:cxnSp>
        <p:nvCxnSpPr>
          <p:cNvPr id="34" name="Lige pilforbindelse 33"/>
          <p:cNvCxnSpPr/>
          <p:nvPr/>
        </p:nvCxnSpPr>
        <p:spPr>
          <a:xfrm rot="5400000">
            <a:off x="-492509" y="6259830"/>
            <a:ext cx="205740" cy="0"/>
          </a:xfrm>
          <a:prstGeom prst="straightConnector1">
            <a:avLst/>
          </a:prstGeom>
          <a:ln w="19050">
            <a:solidFill>
              <a:schemeClr val="bg1"/>
            </a:solidFill>
            <a:tailEnd type="triangle"/>
          </a:ln>
        </p:spPr>
        <p:style>
          <a:lnRef idx="1">
            <a:schemeClr val="accent1"/>
          </a:lnRef>
          <a:fillRef idx="0">
            <a:schemeClr val="accent1"/>
          </a:fillRef>
          <a:effectRef idx="0">
            <a:schemeClr val="accent1"/>
          </a:effectRef>
          <a:fontRef idx="minor">
            <a:schemeClr val="tx1"/>
          </a:fontRef>
        </p:style>
      </p:cxnSp>
      <p:sp>
        <p:nvSpPr>
          <p:cNvPr id="35" name="Tekstboks 34"/>
          <p:cNvSpPr txBox="1"/>
          <p:nvPr/>
        </p:nvSpPr>
        <p:spPr>
          <a:xfrm flipH="1">
            <a:off x="-504254" y="6722482"/>
            <a:ext cx="229230" cy="153888"/>
          </a:xfrm>
          <a:prstGeom prst="rect">
            <a:avLst/>
          </a:prstGeom>
          <a:noFill/>
        </p:spPr>
        <p:txBody>
          <a:bodyPr wrap="none" lIns="0" tIns="0" rIns="0" bIns="0" rtlCol="0">
            <a:spAutoFit/>
          </a:bodyPr>
          <a:lstStyle/>
          <a:p>
            <a:pPr algn="ctr"/>
            <a:r>
              <a:rPr lang="da-DK" sz="1000" noProof="0" dirty="0" smtClean="0">
                <a:solidFill>
                  <a:schemeClr val="bg1"/>
                </a:solidFill>
              </a:rPr>
              <a:t>8,47</a:t>
            </a:r>
          </a:p>
        </p:txBody>
      </p:sp>
      <p:cxnSp>
        <p:nvCxnSpPr>
          <p:cNvPr id="36" name="Lige pilforbindelse 35"/>
          <p:cNvCxnSpPr/>
          <p:nvPr/>
        </p:nvCxnSpPr>
        <p:spPr>
          <a:xfrm rot="16200000" flipV="1">
            <a:off x="-492509" y="6583045"/>
            <a:ext cx="205740" cy="0"/>
          </a:xfrm>
          <a:prstGeom prst="straightConnector1">
            <a:avLst/>
          </a:prstGeom>
          <a:ln w="19050">
            <a:solidFill>
              <a:schemeClr val="bg1"/>
            </a:solidFill>
            <a:tailEnd type="triangle"/>
          </a:ln>
        </p:spPr>
        <p:style>
          <a:lnRef idx="1">
            <a:schemeClr val="accent1"/>
          </a:lnRef>
          <a:fillRef idx="0">
            <a:schemeClr val="accent1"/>
          </a:fillRef>
          <a:effectRef idx="0">
            <a:schemeClr val="accent1"/>
          </a:effectRef>
          <a:fontRef idx="minor">
            <a:schemeClr val="tx1"/>
          </a:fontRef>
        </p:style>
      </p:cxnSp>
      <p:sp>
        <p:nvSpPr>
          <p:cNvPr id="37" name="Tekstboks 36"/>
          <p:cNvSpPr txBox="1"/>
          <p:nvPr/>
        </p:nvSpPr>
        <p:spPr>
          <a:xfrm flipH="1">
            <a:off x="6122358" y="-304800"/>
            <a:ext cx="229230" cy="153888"/>
          </a:xfrm>
          <a:prstGeom prst="rect">
            <a:avLst/>
          </a:prstGeom>
          <a:noFill/>
        </p:spPr>
        <p:txBody>
          <a:bodyPr wrap="none" lIns="0" tIns="0" rIns="0" bIns="0" rtlCol="0">
            <a:spAutoFit/>
          </a:bodyPr>
          <a:lstStyle/>
          <a:p>
            <a:pPr algn="r"/>
            <a:r>
              <a:rPr lang="da-DK" sz="1000" noProof="0" dirty="0" smtClean="0">
                <a:solidFill>
                  <a:schemeClr val="bg1"/>
                </a:solidFill>
              </a:rPr>
              <a:t>5,58</a:t>
            </a:r>
            <a:endParaRPr lang="da-DK" sz="1000" noProof="0" dirty="0">
              <a:solidFill>
                <a:schemeClr val="bg1"/>
              </a:solidFill>
            </a:endParaRPr>
          </a:p>
        </p:txBody>
      </p:sp>
      <p:cxnSp>
        <p:nvCxnSpPr>
          <p:cNvPr id="38" name="Lige pilforbindelse 37"/>
          <p:cNvCxnSpPr/>
          <p:nvPr/>
        </p:nvCxnSpPr>
        <p:spPr>
          <a:xfrm>
            <a:off x="6374448" y="-227856"/>
            <a:ext cx="205740" cy="0"/>
          </a:xfrm>
          <a:prstGeom prst="straightConnector1">
            <a:avLst/>
          </a:prstGeom>
          <a:ln w="19050">
            <a:solidFill>
              <a:schemeClr val="bg1"/>
            </a:solidFill>
            <a:tailEnd type="triangle"/>
          </a:ln>
        </p:spPr>
        <p:style>
          <a:lnRef idx="1">
            <a:schemeClr val="accent1"/>
          </a:lnRef>
          <a:fillRef idx="0">
            <a:schemeClr val="accent1"/>
          </a:fillRef>
          <a:effectRef idx="0">
            <a:schemeClr val="accent1"/>
          </a:effectRef>
          <a:fontRef idx="minor">
            <a:schemeClr val="tx1"/>
          </a:fontRef>
        </p:style>
      </p:cxnSp>
      <p:sp>
        <p:nvSpPr>
          <p:cNvPr id="39" name="Tekstboks 38"/>
          <p:cNvSpPr txBox="1"/>
          <p:nvPr/>
        </p:nvSpPr>
        <p:spPr>
          <a:xfrm flipH="1">
            <a:off x="-504254" y="1842507"/>
            <a:ext cx="229230" cy="153888"/>
          </a:xfrm>
          <a:prstGeom prst="rect">
            <a:avLst/>
          </a:prstGeom>
          <a:noFill/>
        </p:spPr>
        <p:txBody>
          <a:bodyPr wrap="none" lIns="0" tIns="0" rIns="0" bIns="0" rtlCol="0">
            <a:spAutoFit/>
          </a:bodyPr>
          <a:lstStyle/>
          <a:p>
            <a:pPr algn="ctr"/>
            <a:r>
              <a:rPr lang="da-DK" sz="1000" noProof="0" dirty="0" smtClean="0">
                <a:solidFill>
                  <a:schemeClr val="bg1"/>
                </a:solidFill>
              </a:rPr>
              <a:t>5,08</a:t>
            </a:r>
          </a:p>
        </p:txBody>
      </p:sp>
      <p:cxnSp>
        <p:nvCxnSpPr>
          <p:cNvPr id="40" name="Lige pilforbindelse 39"/>
          <p:cNvCxnSpPr/>
          <p:nvPr/>
        </p:nvCxnSpPr>
        <p:spPr>
          <a:xfrm rot="16200000" flipV="1">
            <a:off x="-492509" y="1703070"/>
            <a:ext cx="205740" cy="0"/>
          </a:xfrm>
          <a:prstGeom prst="straightConnector1">
            <a:avLst/>
          </a:prstGeom>
          <a:ln w="19050">
            <a:solidFill>
              <a:schemeClr val="bg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78200101"/>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56" r:id="rId3"/>
    <p:sldLayoutId id="2147483650" r:id="rId4"/>
    <p:sldLayoutId id="2147483652" r:id="rId5"/>
    <p:sldLayoutId id="2147483654" r:id="rId6"/>
    <p:sldLayoutId id="2147483655" r:id="rId7"/>
    <p:sldLayoutId id="2147483657" r:id="rId8"/>
  </p:sldLayoutIdLst>
  <p:hf hdr="0" ftr="0" dt="0"/>
  <p:txStyles>
    <p:titleStyle>
      <a:lvl1pPr algn="l" defTabSz="914400" rtl="0" eaLnBrk="1" latinLnBrk="0" hangingPunct="1">
        <a:spcBef>
          <a:spcPct val="0"/>
        </a:spcBef>
        <a:buNone/>
        <a:defRPr sz="2400" kern="1200">
          <a:solidFill>
            <a:schemeClr val="tx1"/>
          </a:solidFill>
          <a:latin typeface="+mj-lt"/>
          <a:ea typeface="+mj-ea"/>
          <a:cs typeface="+mj-cs"/>
        </a:defRPr>
      </a:lvl1pPr>
    </p:titleStyle>
    <p:bodyStyle>
      <a:lvl1pPr marL="266700" indent="-266700" algn="l" defTabSz="914400" rtl="0" eaLnBrk="1" latinLnBrk="0" hangingPunct="1">
        <a:spcBef>
          <a:spcPts val="600"/>
        </a:spcBef>
        <a:buClr>
          <a:schemeClr val="accent4"/>
        </a:buClr>
        <a:buFont typeface="Arial" pitchFamily="34" charset="0"/>
        <a:buChar char="•"/>
        <a:defRPr sz="1800" kern="1200">
          <a:solidFill>
            <a:schemeClr val="tx1"/>
          </a:solidFill>
          <a:latin typeface="+mn-lt"/>
          <a:ea typeface="+mn-ea"/>
          <a:cs typeface="+mn-cs"/>
        </a:defRPr>
      </a:lvl1pPr>
      <a:lvl2pPr marL="533400" indent="-266700" algn="l" defTabSz="914400" rtl="0" eaLnBrk="1" latinLnBrk="0" hangingPunct="1">
        <a:spcBef>
          <a:spcPts val="600"/>
        </a:spcBef>
        <a:buClr>
          <a:schemeClr val="accent4"/>
        </a:buClr>
        <a:buFont typeface="Arial" pitchFamily="34" charset="0"/>
        <a:buChar char="•"/>
        <a:defRPr sz="1800" kern="1200">
          <a:solidFill>
            <a:schemeClr val="tx1"/>
          </a:solidFill>
          <a:latin typeface="+mn-lt"/>
          <a:ea typeface="+mn-ea"/>
          <a:cs typeface="+mn-cs"/>
        </a:defRPr>
      </a:lvl2pPr>
      <a:lvl3pPr marL="812800" indent="-279400" algn="l" defTabSz="914400" rtl="0" eaLnBrk="1" latinLnBrk="0" hangingPunct="1">
        <a:spcBef>
          <a:spcPts val="600"/>
        </a:spcBef>
        <a:buClr>
          <a:schemeClr val="accent4"/>
        </a:buClr>
        <a:buFont typeface="Arial" pitchFamily="34" charset="0"/>
        <a:buChar char="•"/>
        <a:defRPr sz="1800" kern="1200">
          <a:solidFill>
            <a:schemeClr val="tx1"/>
          </a:solidFill>
          <a:latin typeface="+mn-lt"/>
          <a:ea typeface="+mn-ea"/>
          <a:cs typeface="+mn-cs"/>
        </a:defRPr>
      </a:lvl3pPr>
      <a:lvl4pPr marL="1079500" indent="-266700" algn="l" defTabSz="914400" rtl="0" eaLnBrk="1" latinLnBrk="0" hangingPunct="1">
        <a:spcBef>
          <a:spcPts val="600"/>
        </a:spcBef>
        <a:buClr>
          <a:schemeClr val="accent4"/>
        </a:buClr>
        <a:buFont typeface="Arial" pitchFamily="34" charset="0"/>
        <a:buChar char="•"/>
        <a:defRPr sz="1800" kern="1200">
          <a:solidFill>
            <a:schemeClr val="tx1"/>
          </a:solidFill>
          <a:latin typeface="+mn-lt"/>
          <a:ea typeface="+mn-ea"/>
          <a:cs typeface="+mn-cs"/>
        </a:defRPr>
      </a:lvl4pPr>
      <a:lvl5pPr marL="1346200" indent="-266700" algn="l" defTabSz="914400" rtl="0" eaLnBrk="1" latinLnBrk="0" hangingPunct="1">
        <a:spcBef>
          <a:spcPts val="600"/>
        </a:spcBef>
        <a:buClr>
          <a:schemeClr val="accent4"/>
        </a:buClr>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hyperlink" Target="http://bbr.dk/instruks/0/5/0" TargetMode="Externa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Titel 31"/>
          <p:cNvSpPr>
            <a:spLocks noGrp="1"/>
          </p:cNvSpPr>
          <p:nvPr>
            <p:ph type="ctrTitle"/>
          </p:nvPr>
        </p:nvSpPr>
        <p:spPr>
          <a:xfrm>
            <a:off x="546100" y="2748088"/>
            <a:ext cx="5925951" cy="1522800"/>
          </a:xfrm>
        </p:spPr>
        <p:txBody>
          <a:bodyPr/>
          <a:lstStyle/>
          <a:p>
            <a:pPr>
              <a:lnSpc>
                <a:spcPct val="150000"/>
              </a:lnSpc>
              <a:defRPr/>
            </a:pPr>
            <a:r>
              <a:rPr lang="da-DK" sz="2000" dirty="0" smtClean="0">
                <a:solidFill>
                  <a:schemeClr val="tx1">
                    <a:lumMod val="75000"/>
                    <a:lumOff val="25000"/>
                  </a:schemeClr>
                </a:solidFill>
              </a:rPr>
              <a:t>DANSKE EJENDOMSADVOKATER</a:t>
            </a:r>
            <a:br>
              <a:rPr lang="da-DK" sz="2000" dirty="0" smtClean="0">
                <a:solidFill>
                  <a:schemeClr val="tx1">
                    <a:lumMod val="75000"/>
                    <a:lumOff val="25000"/>
                  </a:schemeClr>
                </a:solidFill>
              </a:rPr>
            </a:br>
            <a:r>
              <a:rPr lang="da-DK" sz="2000" dirty="0" smtClean="0">
                <a:solidFill>
                  <a:schemeClr val="tx1">
                    <a:lumMod val="75000"/>
                    <a:lumOff val="25000"/>
                  </a:schemeClr>
                </a:solidFill>
              </a:rPr>
              <a:t>Temadag om projektudvikling </a:t>
            </a:r>
            <a:br>
              <a:rPr lang="da-DK" sz="2000" dirty="0" smtClean="0">
                <a:solidFill>
                  <a:schemeClr val="tx1">
                    <a:lumMod val="75000"/>
                    <a:lumOff val="25000"/>
                  </a:schemeClr>
                </a:solidFill>
              </a:rPr>
            </a:br>
            <a:r>
              <a:rPr lang="da-DK" sz="2000" dirty="0" smtClean="0">
                <a:solidFill>
                  <a:schemeClr val="tx1">
                    <a:lumMod val="75000"/>
                    <a:lumOff val="25000"/>
                  </a:schemeClr>
                </a:solidFill>
              </a:rPr>
              <a:t>21. januar 2014  </a:t>
            </a:r>
            <a:endParaRPr lang="da-DK" sz="2000" dirty="0">
              <a:solidFill>
                <a:schemeClr val="tx1">
                  <a:lumMod val="75000"/>
                  <a:lumOff val="25000"/>
                </a:schemeClr>
              </a:solidFill>
            </a:endParaRPr>
          </a:p>
        </p:txBody>
      </p:sp>
      <p:pic>
        <p:nvPicPr>
          <p:cNvPr id="12" name="Pladsholder til billede 11"/>
          <p:cNvPicPr>
            <a:picLocks noGrp="1" noChangeAspect="1"/>
          </p:cNvPicPr>
          <p:nvPr>
            <p:ph type="pic" sz="quarter" idx="13"/>
          </p:nvPr>
        </p:nvPicPr>
        <p:blipFill>
          <a:blip r:embed="rId3" cstate="print">
            <a:extLst>
              <a:ext uri="{28A0092B-C50C-407E-A947-70E740481C1C}">
                <a14:useLocalDpi xmlns:a14="http://schemas.microsoft.com/office/drawing/2010/main" val="0"/>
              </a:ext>
            </a:extLst>
          </a:blip>
          <a:srcRect l="5863" r="5863"/>
          <a:stretch>
            <a:fillRect/>
          </a:stretch>
        </p:blipFill>
        <p:spPr/>
      </p:pic>
    </p:spTree>
    <p:extLst>
      <p:ext uri="{BB962C8B-B14F-4D97-AF65-F5344CB8AC3E}">
        <p14:creationId xmlns:p14="http://schemas.microsoft.com/office/powerpoint/2010/main" val="195749531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p:cNvSpPr>
            <a:spLocks noGrp="1"/>
          </p:cNvSpPr>
          <p:nvPr>
            <p:ph type="title"/>
          </p:nvPr>
        </p:nvSpPr>
        <p:spPr>
          <a:xfrm>
            <a:off x="658813" y="838200"/>
            <a:ext cx="7342187" cy="514738"/>
          </a:xfrm>
        </p:spPr>
        <p:txBody>
          <a:bodyPr lIns="72000" tIns="72000" bIns="72000"/>
          <a:lstStyle/>
          <a:p>
            <a:r>
              <a:rPr lang="da-DK" dirty="0"/>
              <a:t>Bindende forhåndstilsagn – U 2009.1202 H</a:t>
            </a:r>
          </a:p>
        </p:txBody>
      </p:sp>
      <p:sp>
        <p:nvSpPr>
          <p:cNvPr id="7" name="Pladsholder til indhold 6"/>
          <p:cNvSpPr>
            <a:spLocks noGrp="1"/>
          </p:cNvSpPr>
          <p:nvPr>
            <p:ph idx="1"/>
          </p:nvPr>
        </p:nvSpPr>
        <p:spPr>
          <a:xfrm>
            <a:off x="658813" y="1600200"/>
            <a:ext cx="7827962" cy="2869229"/>
          </a:xfrm>
        </p:spPr>
        <p:txBody>
          <a:bodyPr lIns="72000" tIns="72000" bIns="72000"/>
          <a:lstStyle/>
          <a:p>
            <a:r>
              <a:rPr lang="da-DK" dirty="0"/>
              <a:t>Kommunen  besvarer henvendelsen: </a:t>
            </a:r>
            <a:endParaRPr lang="da-DK" dirty="0" smtClean="0"/>
          </a:p>
          <a:p>
            <a:endParaRPr lang="da-DK" dirty="0"/>
          </a:p>
          <a:p>
            <a:pPr marL="449263" lvl="1" indent="0">
              <a:buNone/>
            </a:pPr>
            <a:r>
              <a:rPr lang="da-DK" i="1" dirty="0"/>
              <a:t>Med brev af 14. januar 2005 har I forespurgt om en evt. fremtidig anvendelse af ejendommen til parkering at busser samt til opførelse af værksteds- og administrationsbygning giver anledning til principielle bemærkninger </a:t>
            </a:r>
            <a:r>
              <a:rPr lang="da-DK" i="1" u="sng" dirty="0"/>
              <a:t>i byplanmæssig henseende</a:t>
            </a:r>
            <a:r>
              <a:rPr lang="da-DK" i="1" dirty="0"/>
              <a:t>. </a:t>
            </a:r>
          </a:p>
          <a:p>
            <a:pPr marL="449263" lvl="1" indent="0">
              <a:buNone/>
            </a:pPr>
            <a:r>
              <a:rPr lang="da-DK" i="1" dirty="0"/>
              <a:t>Vi bemærker, at adgangen til ejendommen foregår ad en privat fællesvej. Vi anbefaler, at I sikrer jer, at de øvrige brugere af vejen er indforstået med den forøgede trafik. Derudover har vi ingen principielle indvendinger.</a:t>
            </a:r>
          </a:p>
        </p:txBody>
      </p:sp>
      <p:sp>
        <p:nvSpPr>
          <p:cNvPr id="2" name="Pladsholder til diasnummer 1"/>
          <p:cNvSpPr>
            <a:spLocks noGrp="1"/>
          </p:cNvSpPr>
          <p:nvPr>
            <p:ph type="sldNum" sz="quarter" idx="12"/>
          </p:nvPr>
        </p:nvSpPr>
        <p:spPr/>
        <p:txBody>
          <a:bodyPr/>
          <a:lstStyle/>
          <a:p>
            <a:fld id="{2F9A5C36-0A88-4DE5-AA4B-1027874F930B}" type="slidenum">
              <a:rPr lang="da-DK" noProof="0" smtClean="0"/>
              <a:t>10</a:t>
            </a:fld>
            <a:endParaRPr lang="da-DK" noProof="0" dirty="0"/>
          </a:p>
        </p:txBody>
      </p:sp>
      <p:sp>
        <p:nvSpPr>
          <p:cNvPr id="8" name="Rektangel 7"/>
          <p:cNvSpPr/>
          <p:nvPr/>
        </p:nvSpPr>
        <p:spPr>
          <a:xfrm>
            <a:off x="658813" y="1401218"/>
            <a:ext cx="3913187" cy="3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Tree>
    <p:extLst>
      <p:ext uri="{BB962C8B-B14F-4D97-AF65-F5344CB8AC3E}">
        <p14:creationId xmlns:p14="http://schemas.microsoft.com/office/powerpoint/2010/main" val="104448747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p:cNvSpPr>
            <a:spLocks noGrp="1"/>
          </p:cNvSpPr>
          <p:nvPr>
            <p:ph type="title"/>
          </p:nvPr>
        </p:nvSpPr>
        <p:spPr>
          <a:xfrm>
            <a:off x="658813" y="838200"/>
            <a:ext cx="7342187" cy="514738"/>
          </a:xfrm>
        </p:spPr>
        <p:txBody>
          <a:bodyPr lIns="72000" tIns="72000" bIns="72000"/>
          <a:lstStyle/>
          <a:p>
            <a:r>
              <a:rPr lang="da-DK" dirty="0"/>
              <a:t>Bindende forhåndstilsagn – U 2009.1202 H</a:t>
            </a:r>
          </a:p>
        </p:txBody>
      </p:sp>
      <p:sp>
        <p:nvSpPr>
          <p:cNvPr id="7" name="Pladsholder til indhold 6"/>
          <p:cNvSpPr>
            <a:spLocks noGrp="1"/>
          </p:cNvSpPr>
          <p:nvPr>
            <p:ph idx="1"/>
          </p:nvPr>
        </p:nvSpPr>
        <p:spPr>
          <a:xfrm>
            <a:off x="658813" y="1600200"/>
            <a:ext cx="7827962" cy="3854114"/>
          </a:xfrm>
        </p:spPr>
        <p:txBody>
          <a:bodyPr lIns="72000" tIns="72000" bIns="72000"/>
          <a:lstStyle/>
          <a:p>
            <a:pPr algn="just"/>
            <a:r>
              <a:rPr lang="da-DK" dirty="0">
                <a:solidFill>
                  <a:srgbClr val="000000"/>
                </a:solidFill>
                <a:cs typeface="Times New Roman" pitchFamily="18" charset="0"/>
              </a:rPr>
              <a:t>Virksomheden sender en støjberegning til kommunen og spørger igen: </a:t>
            </a:r>
          </a:p>
          <a:p>
            <a:pPr marL="449263" lvl="1" indent="0" algn="just">
              <a:buNone/>
            </a:pPr>
            <a:r>
              <a:rPr lang="da-DK" i="1" dirty="0"/>
              <a:t>I den anledning tillader vi os igen at forespørge, hvorvidt den skitserede anvendelse af ejendommen måtte give anledning til principielle bemærkninger fra kommunens side, idet vi som tidligere nævnt allerede er bekendt med krav om fx sandfang og olieudskiller fra vaskehallen.</a:t>
            </a:r>
          </a:p>
          <a:p>
            <a:pPr algn="just"/>
            <a:endParaRPr lang="da-DK" dirty="0" smtClean="0">
              <a:solidFill>
                <a:srgbClr val="000000"/>
              </a:solidFill>
              <a:cs typeface="Times New Roman" pitchFamily="18" charset="0"/>
            </a:endParaRPr>
          </a:p>
          <a:p>
            <a:pPr algn="just"/>
            <a:r>
              <a:rPr lang="da-DK" dirty="0" smtClean="0">
                <a:solidFill>
                  <a:srgbClr val="000000"/>
                </a:solidFill>
                <a:cs typeface="Times New Roman" pitchFamily="18" charset="0"/>
              </a:rPr>
              <a:t>Kommunen </a:t>
            </a:r>
            <a:r>
              <a:rPr lang="da-DK" dirty="0">
                <a:solidFill>
                  <a:srgbClr val="000000"/>
                </a:solidFill>
                <a:cs typeface="Times New Roman" pitchFamily="18" charset="0"/>
              </a:rPr>
              <a:t>svarer bl.a.:</a:t>
            </a:r>
          </a:p>
          <a:p>
            <a:pPr marL="449263" lvl="1" indent="0" algn="just">
              <a:buNone/>
            </a:pPr>
            <a:r>
              <a:rPr lang="da-DK" i="1" dirty="0"/>
              <a:t>Miljøteknisk vurdering</a:t>
            </a:r>
            <a:r>
              <a:rPr lang="da-DK" dirty="0"/>
              <a:t> </a:t>
            </a:r>
          </a:p>
          <a:p>
            <a:pPr marL="449263" lvl="1" indent="0" algn="just">
              <a:buNone/>
            </a:pPr>
            <a:r>
              <a:rPr lang="da-DK" i="1" dirty="0"/>
              <a:t>På baggrund af det modtagne materiale mener vi umiddelbart, at bus- og garageanlægget kan etableres på ejendommen, såfremt der etableres de fornødne støjdæmpende foranstaltninger og driftsforholdene er som beskrevet.</a:t>
            </a:r>
            <a:r>
              <a:rPr lang="da-DK" dirty="0"/>
              <a:t> </a:t>
            </a:r>
          </a:p>
        </p:txBody>
      </p:sp>
      <p:sp>
        <p:nvSpPr>
          <p:cNvPr id="2" name="Pladsholder til diasnummer 1"/>
          <p:cNvSpPr>
            <a:spLocks noGrp="1"/>
          </p:cNvSpPr>
          <p:nvPr>
            <p:ph type="sldNum" sz="quarter" idx="12"/>
          </p:nvPr>
        </p:nvSpPr>
        <p:spPr/>
        <p:txBody>
          <a:bodyPr/>
          <a:lstStyle/>
          <a:p>
            <a:fld id="{2F9A5C36-0A88-4DE5-AA4B-1027874F930B}" type="slidenum">
              <a:rPr lang="da-DK" noProof="0" smtClean="0"/>
              <a:t>11</a:t>
            </a:fld>
            <a:endParaRPr lang="da-DK" noProof="0" dirty="0"/>
          </a:p>
        </p:txBody>
      </p:sp>
      <p:sp>
        <p:nvSpPr>
          <p:cNvPr id="8" name="Rektangel 7"/>
          <p:cNvSpPr/>
          <p:nvPr/>
        </p:nvSpPr>
        <p:spPr>
          <a:xfrm>
            <a:off x="658813" y="1401218"/>
            <a:ext cx="3913187" cy="3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Tree>
    <p:extLst>
      <p:ext uri="{BB962C8B-B14F-4D97-AF65-F5344CB8AC3E}">
        <p14:creationId xmlns:p14="http://schemas.microsoft.com/office/powerpoint/2010/main" val="228496954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p:cNvSpPr>
            <a:spLocks noGrp="1"/>
          </p:cNvSpPr>
          <p:nvPr>
            <p:ph type="title"/>
          </p:nvPr>
        </p:nvSpPr>
        <p:spPr>
          <a:xfrm>
            <a:off x="658813" y="838200"/>
            <a:ext cx="7342187" cy="514738"/>
          </a:xfrm>
        </p:spPr>
        <p:txBody>
          <a:bodyPr lIns="72000" tIns="72000" bIns="72000"/>
          <a:lstStyle/>
          <a:p>
            <a:r>
              <a:rPr lang="da-DK" dirty="0"/>
              <a:t>Bindende forhåndstilsagn – U 2009.1202 H</a:t>
            </a:r>
          </a:p>
        </p:txBody>
      </p:sp>
      <p:sp>
        <p:nvSpPr>
          <p:cNvPr id="7" name="Pladsholder til indhold 6"/>
          <p:cNvSpPr>
            <a:spLocks noGrp="1"/>
          </p:cNvSpPr>
          <p:nvPr>
            <p:ph idx="1"/>
          </p:nvPr>
        </p:nvSpPr>
        <p:spPr>
          <a:xfrm>
            <a:off x="658813" y="1600200"/>
            <a:ext cx="7827962" cy="3654059"/>
          </a:xfrm>
        </p:spPr>
        <p:txBody>
          <a:bodyPr lIns="72000" tIns="72000" bIns="72000"/>
          <a:lstStyle/>
          <a:p>
            <a:pPr algn="just"/>
            <a:r>
              <a:rPr lang="da-DK" dirty="0">
                <a:solidFill>
                  <a:srgbClr val="000000"/>
                </a:solidFill>
                <a:cs typeface="Times New Roman" pitchFamily="18" charset="0"/>
              </a:rPr>
              <a:t>Kommunen skriver videre:</a:t>
            </a:r>
          </a:p>
          <a:p>
            <a:pPr marL="449263" lvl="1" indent="0" algn="just">
              <a:buNone/>
            </a:pPr>
            <a:r>
              <a:rPr lang="da-DK" i="1" dirty="0"/>
              <a:t>Plan og bygningsmæssige forhold </a:t>
            </a:r>
          </a:p>
          <a:p>
            <a:pPr marL="449263" lvl="1" indent="0" algn="just">
              <a:buNone/>
            </a:pPr>
            <a:r>
              <a:rPr lang="da-DK" i="1" dirty="0"/>
              <a:t>Med hensyn til tilladelse til eller godkendelse af etablering af støjskærme og/eller støjvolde, terrænregulering mm skal vi venligst henvise til kommunens afdeling for Plan og Byg</a:t>
            </a:r>
          </a:p>
          <a:p>
            <a:pPr algn="just"/>
            <a:endParaRPr lang="da-DK" dirty="0" smtClean="0">
              <a:solidFill>
                <a:srgbClr val="000000"/>
              </a:solidFill>
              <a:cs typeface="Times New Roman" pitchFamily="18" charset="0"/>
            </a:endParaRPr>
          </a:p>
          <a:p>
            <a:pPr algn="just"/>
            <a:r>
              <a:rPr lang="da-DK" dirty="0" smtClean="0">
                <a:solidFill>
                  <a:srgbClr val="000000"/>
                </a:solidFill>
                <a:cs typeface="Times New Roman" pitchFamily="18" charset="0"/>
              </a:rPr>
              <a:t>Virksomheden </a:t>
            </a:r>
            <a:r>
              <a:rPr lang="da-DK" dirty="0">
                <a:solidFill>
                  <a:srgbClr val="000000"/>
                </a:solidFill>
                <a:cs typeface="Times New Roman" pitchFamily="18" charset="0"/>
              </a:rPr>
              <a:t>erhvervede ejendommen og ansøgte bl.a. om dispensation fra byplanvedtægten til at etablere støjdæmpende foranstaltninger</a:t>
            </a:r>
          </a:p>
          <a:p>
            <a:pPr algn="just"/>
            <a:r>
              <a:rPr lang="da-DK" dirty="0" smtClean="0">
                <a:solidFill>
                  <a:srgbClr val="000000"/>
                </a:solidFill>
                <a:cs typeface="Times New Roman" pitchFamily="18" charset="0"/>
              </a:rPr>
              <a:t>I </a:t>
            </a:r>
            <a:r>
              <a:rPr lang="da-DK" dirty="0">
                <a:solidFill>
                  <a:srgbClr val="000000"/>
                </a:solidFill>
                <a:cs typeface="Times New Roman" pitchFamily="18" charset="0"/>
              </a:rPr>
              <a:t>forbindelse med udvalgsbehandlingen besluttede kommunen at nedlægge </a:t>
            </a:r>
            <a:r>
              <a:rPr lang="da-DK" dirty="0"/>
              <a:t>§</a:t>
            </a:r>
            <a:r>
              <a:rPr lang="da-DK" dirty="0">
                <a:solidFill>
                  <a:srgbClr val="000000"/>
                </a:solidFill>
                <a:cs typeface="Times New Roman" pitchFamily="18" charset="0"/>
              </a:rPr>
              <a:t> 14-forbud</a:t>
            </a:r>
          </a:p>
          <a:p>
            <a:pPr algn="just"/>
            <a:r>
              <a:rPr lang="da-DK" dirty="0">
                <a:solidFill>
                  <a:srgbClr val="000000"/>
                </a:solidFill>
                <a:cs typeface="Times New Roman" pitchFamily="18" charset="0"/>
              </a:rPr>
              <a:t>Højesteret: …</a:t>
            </a:r>
            <a:r>
              <a:rPr lang="da-DK" i="1" dirty="0">
                <a:solidFill>
                  <a:srgbClr val="000000"/>
                </a:solidFill>
                <a:cs typeface="Times New Roman" pitchFamily="18" charset="0"/>
              </a:rPr>
              <a:t>fremtræder ikke som (ansøgning om) forhåndstilladelse…</a:t>
            </a:r>
            <a:endParaRPr lang="da-DK" i="1" dirty="0"/>
          </a:p>
        </p:txBody>
      </p:sp>
      <p:sp>
        <p:nvSpPr>
          <p:cNvPr id="2" name="Pladsholder til diasnummer 1"/>
          <p:cNvSpPr>
            <a:spLocks noGrp="1"/>
          </p:cNvSpPr>
          <p:nvPr>
            <p:ph type="sldNum" sz="quarter" idx="12"/>
          </p:nvPr>
        </p:nvSpPr>
        <p:spPr/>
        <p:txBody>
          <a:bodyPr/>
          <a:lstStyle/>
          <a:p>
            <a:fld id="{2F9A5C36-0A88-4DE5-AA4B-1027874F930B}" type="slidenum">
              <a:rPr lang="da-DK" noProof="0" smtClean="0"/>
              <a:t>12</a:t>
            </a:fld>
            <a:endParaRPr lang="da-DK" noProof="0" dirty="0"/>
          </a:p>
        </p:txBody>
      </p:sp>
      <p:sp>
        <p:nvSpPr>
          <p:cNvPr id="8" name="Rektangel 7"/>
          <p:cNvSpPr/>
          <p:nvPr/>
        </p:nvSpPr>
        <p:spPr>
          <a:xfrm>
            <a:off x="658813" y="1401218"/>
            <a:ext cx="3913187" cy="3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Tree>
    <p:extLst>
      <p:ext uri="{BB962C8B-B14F-4D97-AF65-F5344CB8AC3E}">
        <p14:creationId xmlns:p14="http://schemas.microsoft.com/office/powerpoint/2010/main" val="375818986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p:cNvSpPr>
            <a:spLocks noGrp="1"/>
          </p:cNvSpPr>
          <p:nvPr>
            <p:ph type="title"/>
          </p:nvPr>
        </p:nvSpPr>
        <p:spPr>
          <a:xfrm>
            <a:off x="658813" y="838200"/>
            <a:ext cx="7342187" cy="514738"/>
          </a:xfrm>
        </p:spPr>
        <p:txBody>
          <a:bodyPr lIns="72000" tIns="72000" bIns="72000"/>
          <a:lstStyle/>
          <a:p>
            <a:r>
              <a:rPr lang="da-DK" dirty="0" smtClean="0"/>
              <a:t>Købsaftaler med kommunen </a:t>
            </a:r>
            <a:endParaRPr lang="da-DK" dirty="0"/>
          </a:p>
        </p:txBody>
      </p:sp>
      <p:sp>
        <p:nvSpPr>
          <p:cNvPr id="7" name="Pladsholder til indhold 6"/>
          <p:cNvSpPr>
            <a:spLocks noGrp="1"/>
          </p:cNvSpPr>
          <p:nvPr>
            <p:ph idx="1"/>
          </p:nvPr>
        </p:nvSpPr>
        <p:spPr>
          <a:xfrm>
            <a:off x="658813" y="1600200"/>
            <a:ext cx="7827962" cy="2900006"/>
          </a:xfrm>
        </p:spPr>
        <p:txBody>
          <a:bodyPr lIns="72000" tIns="72000" bIns="72000"/>
          <a:lstStyle/>
          <a:p>
            <a:pPr marL="0" indent="0">
              <a:buNone/>
            </a:pPr>
            <a:endParaRPr lang="da-DK" dirty="0"/>
          </a:p>
          <a:p>
            <a:r>
              <a:rPr lang="da-DK" dirty="0" smtClean="0"/>
              <a:t>Typisk </a:t>
            </a:r>
            <a:r>
              <a:rPr lang="da-DK" u="sng" dirty="0" smtClean="0"/>
              <a:t>betingelse</a:t>
            </a:r>
            <a:r>
              <a:rPr lang="da-DK" dirty="0" smtClean="0"/>
              <a:t> om </a:t>
            </a:r>
            <a:r>
              <a:rPr lang="da-DK" dirty="0" err="1" smtClean="0"/>
              <a:t>upåankelig</a:t>
            </a:r>
            <a:r>
              <a:rPr lang="da-DK" dirty="0" smtClean="0"/>
              <a:t> lokalplan med nærmere beskrevet indhold</a:t>
            </a:r>
          </a:p>
          <a:p>
            <a:endParaRPr lang="da-DK" dirty="0" smtClean="0"/>
          </a:p>
          <a:p>
            <a:r>
              <a:rPr lang="da-DK" dirty="0" smtClean="0"/>
              <a:t>Aftaler, der forpligter </a:t>
            </a:r>
            <a:r>
              <a:rPr lang="da-DK" u="sng" dirty="0" smtClean="0"/>
              <a:t>køberen</a:t>
            </a:r>
            <a:r>
              <a:rPr lang="da-DK" dirty="0"/>
              <a:t> </a:t>
            </a:r>
            <a:r>
              <a:rPr lang="da-DK" dirty="0" smtClean="0"/>
              <a:t>er normalt OK</a:t>
            </a:r>
          </a:p>
          <a:p>
            <a:endParaRPr lang="da-DK" dirty="0"/>
          </a:p>
          <a:p>
            <a:r>
              <a:rPr lang="da-DK" dirty="0" smtClean="0"/>
              <a:t>Varetagelse af kommunale interesser ved udbud og salg af fast ejendomme</a:t>
            </a:r>
          </a:p>
          <a:p>
            <a:pPr marL="266700" lvl="1" indent="0">
              <a:buNone/>
            </a:pPr>
            <a:endParaRPr lang="da-DK" dirty="0"/>
          </a:p>
          <a:p>
            <a:endParaRPr lang="da-DK" dirty="0" smtClean="0"/>
          </a:p>
        </p:txBody>
      </p:sp>
      <p:sp>
        <p:nvSpPr>
          <p:cNvPr id="2" name="Pladsholder til diasnummer 1"/>
          <p:cNvSpPr>
            <a:spLocks noGrp="1"/>
          </p:cNvSpPr>
          <p:nvPr>
            <p:ph type="sldNum" sz="quarter" idx="12"/>
          </p:nvPr>
        </p:nvSpPr>
        <p:spPr/>
        <p:txBody>
          <a:bodyPr/>
          <a:lstStyle/>
          <a:p>
            <a:fld id="{2F9A5C36-0A88-4DE5-AA4B-1027874F930B}" type="slidenum">
              <a:rPr lang="da-DK" noProof="0" smtClean="0"/>
              <a:t>13</a:t>
            </a:fld>
            <a:endParaRPr lang="da-DK" noProof="0" dirty="0"/>
          </a:p>
        </p:txBody>
      </p:sp>
      <p:sp>
        <p:nvSpPr>
          <p:cNvPr id="8" name="Rektangel 7"/>
          <p:cNvSpPr/>
          <p:nvPr/>
        </p:nvSpPr>
        <p:spPr>
          <a:xfrm>
            <a:off x="658813" y="1401218"/>
            <a:ext cx="3913187" cy="3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Tree>
    <p:extLst>
      <p:ext uri="{BB962C8B-B14F-4D97-AF65-F5344CB8AC3E}">
        <p14:creationId xmlns:p14="http://schemas.microsoft.com/office/powerpoint/2010/main" val="207357479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Titel 31"/>
          <p:cNvSpPr>
            <a:spLocks noGrp="1"/>
          </p:cNvSpPr>
          <p:nvPr>
            <p:ph type="ctrTitle"/>
          </p:nvPr>
        </p:nvSpPr>
        <p:spPr>
          <a:xfrm>
            <a:off x="546100" y="2748088"/>
            <a:ext cx="5925951" cy="1522800"/>
          </a:xfrm>
        </p:spPr>
        <p:txBody>
          <a:bodyPr>
            <a:normAutofit fontScale="90000"/>
          </a:bodyPr>
          <a:lstStyle/>
          <a:p>
            <a:pPr>
              <a:spcAft>
                <a:spcPts val="1800"/>
              </a:spcAft>
              <a:defRPr/>
            </a:pPr>
            <a:r>
              <a:rPr lang="da-DK" sz="2700" dirty="0" smtClean="0">
                <a:solidFill>
                  <a:schemeClr val="tx1">
                    <a:lumMod val="75000"/>
                    <a:lumOff val="25000"/>
                  </a:schemeClr>
                </a:solidFill>
              </a:rPr>
              <a:t/>
            </a:r>
            <a:br>
              <a:rPr lang="da-DK" sz="2700" dirty="0" smtClean="0">
                <a:solidFill>
                  <a:schemeClr val="tx1">
                    <a:lumMod val="75000"/>
                    <a:lumOff val="25000"/>
                  </a:schemeClr>
                </a:solidFill>
              </a:rPr>
            </a:br>
            <a:r>
              <a:rPr lang="da-DK" sz="2700" dirty="0" smtClean="0">
                <a:solidFill>
                  <a:schemeClr val="tx1">
                    <a:lumMod val="75000"/>
                    <a:lumOff val="25000"/>
                  </a:schemeClr>
                </a:solidFill>
              </a:rPr>
              <a:t>Handel med byggeretter</a:t>
            </a:r>
            <a:br>
              <a:rPr lang="da-DK" sz="2700" dirty="0" smtClean="0">
                <a:solidFill>
                  <a:schemeClr val="tx1">
                    <a:lumMod val="75000"/>
                    <a:lumOff val="25000"/>
                  </a:schemeClr>
                </a:solidFill>
              </a:rPr>
            </a:br>
            <a:r>
              <a:rPr lang="da-DK" sz="1800" b="1" dirty="0" smtClean="0">
                <a:solidFill>
                  <a:schemeClr val="tx1">
                    <a:lumMod val="75000"/>
                    <a:lumOff val="25000"/>
                  </a:schemeClr>
                </a:solidFill>
              </a:rPr>
              <a:t/>
            </a:r>
            <a:br>
              <a:rPr lang="da-DK" sz="1800" b="1" dirty="0" smtClean="0">
                <a:solidFill>
                  <a:schemeClr val="tx1">
                    <a:lumMod val="75000"/>
                    <a:lumOff val="25000"/>
                  </a:schemeClr>
                </a:solidFill>
              </a:rPr>
            </a:br>
            <a:r>
              <a:rPr lang="da-DK" sz="1400" b="1" dirty="0" smtClean="0">
                <a:solidFill>
                  <a:schemeClr val="tx1">
                    <a:lumMod val="75000"/>
                    <a:lumOff val="25000"/>
                  </a:schemeClr>
                </a:solidFill>
              </a:rPr>
              <a:t/>
            </a:r>
            <a:br>
              <a:rPr lang="da-DK" sz="1400" b="1" dirty="0" smtClean="0">
                <a:solidFill>
                  <a:schemeClr val="tx1">
                    <a:lumMod val="75000"/>
                    <a:lumOff val="25000"/>
                  </a:schemeClr>
                </a:solidFill>
              </a:rPr>
            </a:br>
            <a:r>
              <a:rPr lang="da-DK" sz="1300" dirty="0" smtClean="0">
                <a:solidFill>
                  <a:schemeClr val="tx1">
                    <a:lumMod val="75000"/>
                    <a:lumOff val="25000"/>
                  </a:schemeClr>
                </a:solidFill>
              </a:rPr>
              <a:t/>
            </a:r>
            <a:br>
              <a:rPr lang="da-DK" sz="1300" dirty="0" smtClean="0">
                <a:solidFill>
                  <a:schemeClr val="tx1">
                    <a:lumMod val="75000"/>
                    <a:lumOff val="25000"/>
                  </a:schemeClr>
                </a:solidFill>
              </a:rPr>
            </a:br>
            <a:endParaRPr lang="da-DK" sz="1300" dirty="0">
              <a:solidFill>
                <a:schemeClr val="tx1">
                  <a:lumMod val="75000"/>
                  <a:lumOff val="25000"/>
                </a:schemeClr>
              </a:solidFill>
            </a:endParaRPr>
          </a:p>
        </p:txBody>
      </p:sp>
      <p:pic>
        <p:nvPicPr>
          <p:cNvPr id="12" name="Pladsholder til billede 11"/>
          <p:cNvPicPr>
            <a:picLocks noGrp="1" noChangeAspect="1"/>
          </p:cNvPicPr>
          <p:nvPr>
            <p:ph type="pic" sz="quarter" idx="13"/>
          </p:nvPr>
        </p:nvPicPr>
        <p:blipFill>
          <a:blip r:embed="rId2" cstate="print">
            <a:extLst>
              <a:ext uri="{28A0092B-C50C-407E-A947-70E740481C1C}">
                <a14:useLocalDpi xmlns:a14="http://schemas.microsoft.com/office/drawing/2010/main" val="0"/>
              </a:ext>
            </a:extLst>
          </a:blip>
          <a:srcRect l="5863" r="5863"/>
          <a:stretch>
            <a:fillRect/>
          </a:stretch>
        </p:blipFill>
        <p:spPr/>
      </p:pic>
    </p:spTree>
    <p:extLst>
      <p:ext uri="{BB962C8B-B14F-4D97-AF65-F5344CB8AC3E}">
        <p14:creationId xmlns:p14="http://schemas.microsoft.com/office/powerpoint/2010/main" val="38669049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itel 1"/>
          <p:cNvSpPr>
            <a:spLocks noGrp="1"/>
          </p:cNvSpPr>
          <p:nvPr>
            <p:ph type="title"/>
          </p:nvPr>
        </p:nvSpPr>
        <p:spPr>
          <a:xfrm>
            <a:off x="658813" y="838200"/>
            <a:ext cx="7827962" cy="514738"/>
          </a:xfrm>
        </p:spPr>
        <p:txBody>
          <a:bodyPr lIns="72000" tIns="72000" rIns="72000" bIns="72000"/>
          <a:lstStyle/>
          <a:p>
            <a:r>
              <a:rPr lang="da-DK" dirty="0" smtClean="0"/>
              <a:t>Handel med byggeretter</a:t>
            </a:r>
            <a:endParaRPr lang="da-DK" dirty="0"/>
          </a:p>
        </p:txBody>
      </p:sp>
      <p:sp>
        <p:nvSpPr>
          <p:cNvPr id="17" name="Rektangel 16"/>
          <p:cNvSpPr/>
          <p:nvPr/>
        </p:nvSpPr>
        <p:spPr>
          <a:xfrm>
            <a:off x="658813" y="1401218"/>
            <a:ext cx="3913187" cy="3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2" name="Pladsholder til diasnummer 1"/>
          <p:cNvSpPr>
            <a:spLocks noGrp="1"/>
          </p:cNvSpPr>
          <p:nvPr>
            <p:ph type="sldNum" sz="quarter" idx="12"/>
          </p:nvPr>
        </p:nvSpPr>
        <p:spPr/>
        <p:txBody>
          <a:bodyPr/>
          <a:lstStyle/>
          <a:p>
            <a:fld id="{2F9A5C36-0A88-4DE5-AA4B-1027874F930B}" type="slidenum">
              <a:rPr lang="da-DK" noProof="0" smtClean="0"/>
              <a:t>15</a:t>
            </a:fld>
            <a:endParaRPr lang="da-DK" noProof="0" dirty="0"/>
          </a:p>
        </p:txBody>
      </p:sp>
      <p:sp>
        <p:nvSpPr>
          <p:cNvPr id="6" name="Pladsholder til indhold 6"/>
          <p:cNvSpPr txBox="1">
            <a:spLocks/>
          </p:cNvSpPr>
          <p:nvPr/>
        </p:nvSpPr>
        <p:spPr>
          <a:xfrm>
            <a:off x="658813" y="1600200"/>
            <a:ext cx="7827962" cy="4838999"/>
          </a:xfrm>
          <a:prstGeom prst="rect">
            <a:avLst/>
          </a:prstGeom>
        </p:spPr>
        <p:txBody>
          <a:bodyPr lIns="72000" tIns="72000" bIns="72000"/>
          <a:lstStyle>
            <a:lvl1pPr marL="266700" indent="-266700" algn="l" defTabSz="914400" rtl="0" eaLnBrk="1" latinLnBrk="0" hangingPunct="1">
              <a:spcBef>
                <a:spcPts val="600"/>
              </a:spcBef>
              <a:buClr>
                <a:schemeClr val="accent4"/>
              </a:buClr>
              <a:buFont typeface="Arial" pitchFamily="34" charset="0"/>
              <a:buChar char="•"/>
              <a:defRPr sz="1800" kern="1200">
                <a:solidFill>
                  <a:schemeClr val="tx1"/>
                </a:solidFill>
                <a:latin typeface="+mn-lt"/>
                <a:ea typeface="+mn-ea"/>
                <a:cs typeface="+mn-cs"/>
              </a:defRPr>
            </a:lvl1pPr>
            <a:lvl2pPr marL="533400" indent="-266700" algn="l" defTabSz="914400" rtl="0" eaLnBrk="1" latinLnBrk="0" hangingPunct="1">
              <a:spcBef>
                <a:spcPts val="600"/>
              </a:spcBef>
              <a:buClr>
                <a:schemeClr val="accent4"/>
              </a:buClr>
              <a:buFont typeface="Arial" pitchFamily="34" charset="0"/>
              <a:buChar char="•"/>
              <a:defRPr sz="1800" kern="1200">
                <a:solidFill>
                  <a:schemeClr val="tx1"/>
                </a:solidFill>
                <a:latin typeface="+mn-lt"/>
                <a:ea typeface="+mn-ea"/>
                <a:cs typeface="+mn-cs"/>
              </a:defRPr>
            </a:lvl2pPr>
            <a:lvl3pPr marL="812800" indent="-279400" algn="l" defTabSz="914400" rtl="0" eaLnBrk="1" latinLnBrk="0" hangingPunct="1">
              <a:spcBef>
                <a:spcPts val="600"/>
              </a:spcBef>
              <a:buClr>
                <a:schemeClr val="accent4"/>
              </a:buClr>
              <a:buFont typeface="Arial" pitchFamily="34" charset="0"/>
              <a:buChar char="•"/>
              <a:defRPr sz="1800" kern="1200">
                <a:solidFill>
                  <a:schemeClr val="tx1"/>
                </a:solidFill>
                <a:latin typeface="+mn-lt"/>
                <a:ea typeface="+mn-ea"/>
                <a:cs typeface="+mn-cs"/>
              </a:defRPr>
            </a:lvl3pPr>
            <a:lvl4pPr marL="1079500" indent="-266700" algn="l" defTabSz="914400" rtl="0" eaLnBrk="1" latinLnBrk="0" hangingPunct="1">
              <a:spcBef>
                <a:spcPts val="600"/>
              </a:spcBef>
              <a:buClr>
                <a:schemeClr val="accent4"/>
              </a:buClr>
              <a:buFont typeface="Arial" pitchFamily="34" charset="0"/>
              <a:buChar char="•"/>
              <a:defRPr sz="1800" kern="1200">
                <a:solidFill>
                  <a:schemeClr val="tx1"/>
                </a:solidFill>
                <a:latin typeface="+mn-lt"/>
                <a:ea typeface="+mn-ea"/>
                <a:cs typeface="+mn-cs"/>
              </a:defRPr>
            </a:lvl4pPr>
            <a:lvl5pPr marL="1346200" indent="-266700" algn="l" defTabSz="914400" rtl="0" eaLnBrk="1" latinLnBrk="0" hangingPunct="1">
              <a:spcBef>
                <a:spcPts val="600"/>
              </a:spcBef>
              <a:buClr>
                <a:schemeClr val="accent4"/>
              </a:buClr>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266700" lvl="1"/>
            <a:r>
              <a:rPr lang="da-DK" dirty="0" smtClean="0"/>
              <a:t>Er det muligt (lovligt) at handle med byggeretter på tværs af matrikelskel?</a:t>
            </a:r>
          </a:p>
          <a:p>
            <a:pPr marL="266700" lvl="1"/>
            <a:endParaRPr lang="da-DK" dirty="0" smtClean="0"/>
          </a:p>
          <a:p>
            <a:pPr marL="266700" lvl="1"/>
            <a:r>
              <a:rPr lang="da-DK" dirty="0" smtClean="0"/>
              <a:t>Eksempel: Et område består af 12 lige store matrikler. A, B og C ejer hver 4 matrikler. Lokalplanen foreskriver, at bebyggelsesprocenten inden for området ikke må overstige 70 </a:t>
            </a:r>
          </a:p>
          <a:p>
            <a:pPr marL="266700" lvl="1"/>
            <a:endParaRPr lang="da-DK" dirty="0" smtClean="0"/>
          </a:p>
          <a:p>
            <a:pPr marL="266700" lvl="1"/>
            <a:r>
              <a:rPr lang="da-DK" dirty="0" smtClean="0"/>
              <a:t>Kan A sælge sin byggeret til B, så B kan få tilladelse til at bygge med en bebyggelsesprocent på 140?</a:t>
            </a:r>
          </a:p>
          <a:p>
            <a:pPr marL="266700" lvl="1"/>
            <a:r>
              <a:rPr lang="da-DK" dirty="0" smtClean="0"/>
              <a:t>Hvad forhindrer C i at ansøge om og få tilladelse til at bebygge sine matrikler med en bebyggelsesprocent på 140?</a:t>
            </a:r>
          </a:p>
        </p:txBody>
      </p:sp>
    </p:spTree>
    <p:extLst>
      <p:ext uri="{BB962C8B-B14F-4D97-AF65-F5344CB8AC3E}">
        <p14:creationId xmlns:p14="http://schemas.microsoft.com/office/powerpoint/2010/main" val="418465878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p:cNvSpPr>
            <a:spLocks noGrp="1"/>
          </p:cNvSpPr>
          <p:nvPr>
            <p:ph type="title"/>
          </p:nvPr>
        </p:nvSpPr>
        <p:spPr>
          <a:xfrm>
            <a:off x="658813" y="838200"/>
            <a:ext cx="7342187" cy="514738"/>
          </a:xfrm>
        </p:spPr>
        <p:txBody>
          <a:bodyPr lIns="72000" tIns="72000" bIns="72000"/>
          <a:lstStyle/>
          <a:p>
            <a:r>
              <a:rPr lang="da-DK" dirty="0" smtClean="0"/>
              <a:t>Beregning af bebyggelsesprocent</a:t>
            </a:r>
            <a:endParaRPr lang="en-GB" dirty="0"/>
          </a:p>
        </p:txBody>
      </p:sp>
      <p:sp>
        <p:nvSpPr>
          <p:cNvPr id="7" name="Pladsholder til indhold 6"/>
          <p:cNvSpPr>
            <a:spLocks noGrp="1"/>
          </p:cNvSpPr>
          <p:nvPr>
            <p:ph idx="1"/>
          </p:nvPr>
        </p:nvSpPr>
        <p:spPr>
          <a:xfrm>
            <a:off x="658813" y="1600200"/>
            <a:ext cx="7827962" cy="4285001"/>
          </a:xfrm>
        </p:spPr>
        <p:txBody>
          <a:bodyPr lIns="72000" tIns="72000" bIns="72000"/>
          <a:lstStyle/>
          <a:p>
            <a:r>
              <a:rPr lang="da-DK" dirty="0" smtClean="0"/>
              <a:t>Lokalplanbestemmelser </a:t>
            </a:r>
            <a:r>
              <a:rPr lang="da-DK" dirty="0"/>
              <a:t>kan ikke – og har heller ikke til hensigt at – tilsidesætte anden lovgivning</a:t>
            </a:r>
          </a:p>
          <a:p>
            <a:r>
              <a:rPr lang="da-DK" dirty="0" smtClean="0"/>
              <a:t>Hjemmel i </a:t>
            </a:r>
            <a:r>
              <a:rPr lang="da-DK" dirty="0"/>
              <a:t>BR10, pkt. 2.1, stk. </a:t>
            </a:r>
            <a:r>
              <a:rPr lang="da-DK" dirty="0" smtClean="0"/>
              <a:t>2, om de bebyggelsesregulerende bestemmelser:</a:t>
            </a:r>
            <a:endParaRPr lang="da-DK" dirty="0"/>
          </a:p>
          <a:p>
            <a:pPr lvl="1"/>
            <a:r>
              <a:rPr lang="da-DK" i="1" dirty="0" smtClean="0"/>
              <a:t>»Bestemmelserne </a:t>
            </a:r>
            <a:r>
              <a:rPr lang="da-DK" i="1" dirty="0"/>
              <a:t>i kap. 2.1-2.7 finder ikke anvendelse, hvis en lokalplan … fastsætter andre bestemmelser om de pågældende </a:t>
            </a:r>
            <a:r>
              <a:rPr lang="da-DK" i="1" dirty="0" smtClean="0"/>
              <a:t>forhold</a:t>
            </a:r>
            <a:r>
              <a:rPr lang="da-DK" i="1" dirty="0"/>
              <a:t>«</a:t>
            </a:r>
          </a:p>
          <a:p>
            <a:endParaRPr lang="da-DK" dirty="0" smtClean="0"/>
          </a:p>
          <a:p>
            <a:r>
              <a:rPr lang="da-DK" dirty="0" smtClean="0"/>
              <a:t>BR10, bilag 1 fastsætter regler for beregning </a:t>
            </a:r>
            <a:r>
              <a:rPr lang="da-DK" dirty="0"/>
              <a:t>af bebyggelsesprocent</a:t>
            </a:r>
          </a:p>
          <a:p>
            <a:r>
              <a:rPr lang="da-DK" dirty="0"/>
              <a:t>B.1.1.1, stk. 1</a:t>
            </a:r>
            <a:r>
              <a:rPr lang="da-DK" dirty="0" smtClean="0"/>
              <a:t>: </a:t>
            </a:r>
            <a:r>
              <a:rPr lang="da-DK" i="1" dirty="0" smtClean="0"/>
              <a:t>»Ved </a:t>
            </a:r>
            <a:r>
              <a:rPr lang="da-DK" i="1" dirty="0"/>
              <a:t>bebyggelsesprocenten </a:t>
            </a:r>
            <a:r>
              <a:rPr lang="da-DK" i="1" dirty="0" smtClean="0"/>
              <a:t>forstås etagearealets procentvise </a:t>
            </a:r>
            <a:r>
              <a:rPr lang="da-DK" i="1" dirty="0"/>
              <a:t>andel </a:t>
            </a:r>
            <a:r>
              <a:rPr lang="da-DK" i="1" dirty="0" smtClean="0"/>
              <a:t>af grun</a:t>
            </a:r>
            <a:r>
              <a:rPr lang="da-DK" i="1" u="sng" dirty="0" smtClean="0"/>
              <a:t>dens</a:t>
            </a:r>
            <a:r>
              <a:rPr lang="da-DK" i="1" dirty="0" smtClean="0"/>
              <a:t> areal</a:t>
            </a:r>
            <a:r>
              <a:rPr lang="da-DK" i="1" dirty="0"/>
              <a:t>«</a:t>
            </a:r>
            <a:endParaRPr lang="da-DK" i="1" dirty="0" smtClean="0"/>
          </a:p>
          <a:p>
            <a:r>
              <a:rPr lang="da-DK" dirty="0" smtClean="0"/>
              <a:t>Kommentar: </a:t>
            </a:r>
            <a:r>
              <a:rPr lang="da-DK" i="1" dirty="0" smtClean="0"/>
              <a:t>»Der </a:t>
            </a:r>
            <a:r>
              <a:rPr lang="da-DK" i="1" dirty="0"/>
              <a:t>kan ikke dispenseres fra </a:t>
            </a:r>
            <a:r>
              <a:rPr lang="da-DK" i="1" dirty="0" smtClean="0"/>
              <a:t>bygningsreglementets beregningsregler</a:t>
            </a:r>
            <a:r>
              <a:rPr lang="da-DK" i="1" dirty="0"/>
              <a:t>, ligesom en lokalplan eller en </a:t>
            </a:r>
            <a:r>
              <a:rPr lang="da-DK" i="1" dirty="0" smtClean="0"/>
              <a:t>byplanvedtægt ikke </a:t>
            </a:r>
            <a:r>
              <a:rPr lang="da-DK" i="1" dirty="0"/>
              <a:t>må lægge andre beregningsregler til </a:t>
            </a:r>
            <a:r>
              <a:rPr lang="da-DK" i="1" dirty="0" smtClean="0"/>
              <a:t>grund</a:t>
            </a:r>
            <a:r>
              <a:rPr lang="da-DK" i="1" dirty="0"/>
              <a:t>«</a:t>
            </a:r>
          </a:p>
          <a:p>
            <a:endParaRPr lang="da-DK" dirty="0" smtClean="0"/>
          </a:p>
        </p:txBody>
      </p:sp>
      <p:sp>
        <p:nvSpPr>
          <p:cNvPr id="2" name="Pladsholder til diasnummer 1"/>
          <p:cNvSpPr>
            <a:spLocks noGrp="1"/>
          </p:cNvSpPr>
          <p:nvPr>
            <p:ph type="sldNum" sz="quarter" idx="12"/>
          </p:nvPr>
        </p:nvSpPr>
        <p:spPr/>
        <p:txBody>
          <a:bodyPr/>
          <a:lstStyle/>
          <a:p>
            <a:fld id="{2F9A5C36-0A88-4DE5-AA4B-1027874F930B}" type="slidenum">
              <a:rPr lang="da-DK" noProof="0" smtClean="0"/>
              <a:t>16</a:t>
            </a:fld>
            <a:endParaRPr lang="da-DK" noProof="0" dirty="0"/>
          </a:p>
        </p:txBody>
      </p:sp>
      <p:sp>
        <p:nvSpPr>
          <p:cNvPr id="8" name="Rektangel 7"/>
          <p:cNvSpPr/>
          <p:nvPr/>
        </p:nvSpPr>
        <p:spPr>
          <a:xfrm>
            <a:off x="658813" y="1401218"/>
            <a:ext cx="3913187" cy="3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Tree>
    <p:extLst>
      <p:ext uri="{BB962C8B-B14F-4D97-AF65-F5344CB8AC3E}">
        <p14:creationId xmlns:p14="http://schemas.microsoft.com/office/powerpoint/2010/main" val="183093576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p:cNvSpPr>
            <a:spLocks noGrp="1"/>
          </p:cNvSpPr>
          <p:nvPr>
            <p:ph type="title"/>
          </p:nvPr>
        </p:nvSpPr>
        <p:spPr>
          <a:xfrm>
            <a:off x="658813" y="838200"/>
            <a:ext cx="7342187" cy="514738"/>
          </a:xfrm>
        </p:spPr>
        <p:txBody>
          <a:bodyPr lIns="72000" tIns="72000" bIns="72000"/>
          <a:lstStyle/>
          <a:p>
            <a:r>
              <a:rPr lang="da-DK" dirty="0" smtClean="0"/>
              <a:t>Beregning af bebyggelsesprocent</a:t>
            </a:r>
            <a:endParaRPr lang="en-GB" dirty="0"/>
          </a:p>
        </p:txBody>
      </p:sp>
      <p:sp>
        <p:nvSpPr>
          <p:cNvPr id="7" name="Pladsholder til indhold 6"/>
          <p:cNvSpPr>
            <a:spLocks noGrp="1"/>
          </p:cNvSpPr>
          <p:nvPr>
            <p:ph idx="1"/>
          </p:nvPr>
        </p:nvSpPr>
        <p:spPr>
          <a:xfrm>
            <a:off x="658813" y="1600200"/>
            <a:ext cx="7827962" cy="4838999"/>
          </a:xfrm>
        </p:spPr>
        <p:txBody>
          <a:bodyPr lIns="72000" tIns="72000" bIns="72000"/>
          <a:lstStyle/>
          <a:p>
            <a:r>
              <a:rPr lang="da-DK" dirty="0" smtClean="0"/>
              <a:t>NKO 403/2007:</a:t>
            </a:r>
            <a:endParaRPr lang="da-DK" dirty="0"/>
          </a:p>
          <a:p>
            <a:pPr marL="546100" lvl="2"/>
            <a:r>
              <a:rPr lang="da-DK" dirty="0" smtClean="0"/>
              <a:t>Lokalplan foreskrev: </a:t>
            </a:r>
            <a:r>
              <a:rPr lang="da-DK" i="1" dirty="0" smtClean="0"/>
              <a:t>»bebyggelsesprocenten </a:t>
            </a:r>
            <a:r>
              <a:rPr lang="da-DK" i="1" dirty="0"/>
              <a:t>inden for delområde I ikke måtte overstige 120</a:t>
            </a:r>
            <a:r>
              <a:rPr lang="da-DK" i="1" dirty="0" smtClean="0"/>
              <a:t>«</a:t>
            </a:r>
          </a:p>
          <a:p>
            <a:pPr marL="546100" lvl="2"/>
            <a:r>
              <a:rPr lang="da-DK" dirty="0" smtClean="0"/>
              <a:t>Delområde I bestod af tre matrikler</a:t>
            </a:r>
          </a:p>
          <a:p>
            <a:pPr marL="546100" lvl="2"/>
            <a:r>
              <a:rPr lang="da-DK" dirty="0"/>
              <a:t>Kommunen havde </a:t>
            </a:r>
            <a:r>
              <a:rPr lang="da-DK" dirty="0" smtClean="0"/>
              <a:t>beregnet bebyggelsesprocenten under </a:t>
            </a:r>
            <a:r>
              <a:rPr lang="da-DK" dirty="0"/>
              <a:t>ét for hele </a:t>
            </a:r>
            <a:r>
              <a:rPr lang="da-DK" dirty="0" smtClean="0"/>
              <a:t>delområdet, </a:t>
            </a:r>
            <a:r>
              <a:rPr lang="da-DK" dirty="0"/>
              <a:t>selvom </a:t>
            </a:r>
            <a:r>
              <a:rPr lang="da-DK" dirty="0" smtClean="0"/>
              <a:t>byggeriet </a:t>
            </a:r>
            <a:r>
              <a:rPr lang="da-DK" dirty="0"/>
              <a:t>alene skulle opføres på den ene af matriklerne</a:t>
            </a:r>
            <a:endParaRPr lang="da-DK" dirty="0" smtClean="0"/>
          </a:p>
          <a:p>
            <a:pPr marL="546100" lvl="2"/>
            <a:r>
              <a:rPr lang="da-DK" dirty="0" smtClean="0"/>
              <a:t>NKN udtalte: </a:t>
            </a:r>
          </a:p>
          <a:p>
            <a:pPr marL="812800" lvl="3"/>
            <a:r>
              <a:rPr lang="da-DK" i="1" dirty="0" smtClean="0"/>
              <a:t>»Bebyggelsesprocenten </a:t>
            </a:r>
            <a:r>
              <a:rPr lang="da-DK" i="1" dirty="0"/>
              <a:t>beregnes efter de bestemmelser, der er fastsat herom i </a:t>
            </a:r>
            <a:r>
              <a:rPr lang="da-DK" i="1" dirty="0" smtClean="0"/>
              <a:t>bygningslovgivningen, og det </a:t>
            </a:r>
            <a:r>
              <a:rPr lang="da-DK" i="1" dirty="0"/>
              <a:t>følger </a:t>
            </a:r>
            <a:r>
              <a:rPr lang="da-DK" i="1" dirty="0" smtClean="0"/>
              <a:t>af BR, at bebyggelsesprocenten </a:t>
            </a:r>
            <a:r>
              <a:rPr lang="da-DK" i="1" dirty="0"/>
              <a:t>beregnes for den enkelte matrikel for sig eventuelt med inddragelse af andele i selvstændigt matrikulerede </a:t>
            </a:r>
            <a:r>
              <a:rPr lang="da-DK" i="1" dirty="0" smtClean="0"/>
              <a:t>friarealer«</a:t>
            </a:r>
            <a:endParaRPr lang="da-DK" i="1" dirty="0"/>
          </a:p>
          <a:p>
            <a:pPr marL="812800" lvl="3"/>
            <a:r>
              <a:rPr lang="da-DK" i="1" dirty="0" smtClean="0"/>
              <a:t>»Disse </a:t>
            </a:r>
            <a:r>
              <a:rPr lang="da-DK" i="1" dirty="0"/>
              <a:t>regler i bygningsreglementet kan ikke fraviges ved </a:t>
            </a:r>
            <a:r>
              <a:rPr lang="da-DK" i="1" dirty="0" smtClean="0"/>
              <a:t>lokalplan«</a:t>
            </a:r>
            <a:endParaRPr lang="da-DK" i="1" dirty="0"/>
          </a:p>
          <a:p>
            <a:pPr marL="812800" lvl="3"/>
            <a:r>
              <a:rPr lang="da-DK" i="1" dirty="0" smtClean="0"/>
              <a:t>»Bestemmelsen </a:t>
            </a:r>
            <a:r>
              <a:rPr lang="da-DK" i="1" dirty="0"/>
              <a:t>i </a:t>
            </a:r>
            <a:r>
              <a:rPr lang="da-DK" i="1" dirty="0" smtClean="0"/>
              <a:t>lokalplanen må forstås i </a:t>
            </a:r>
            <a:r>
              <a:rPr lang="da-DK" i="1" dirty="0"/>
              <a:t>overensstemmelse med </a:t>
            </a:r>
            <a:r>
              <a:rPr lang="da-DK" i="1" dirty="0" err="1" smtClean="0"/>
              <a:t>BRs</a:t>
            </a:r>
            <a:r>
              <a:rPr lang="da-DK" i="1" dirty="0" smtClean="0"/>
              <a:t> regler som </a:t>
            </a:r>
            <a:r>
              <a:rPr lang="da-DK" i="1" dirty="0"/>
              <a:t>en fastsættelse af, at bebyggelsesprocenten skal beregnes for hver matrikel for sig </a:t>
            </a:r>
            <a:r>
              <a:rPr lang="da-DK" i="1" dirty="0" smtClean="0"/>
              <a:t>inden for </a:t>
            </a:r>
            <a:r>
              <a:rPr lang="da-DK" i="1" dirty="0"/>
              <a:t>delområde </a:t>
            </a:r>
            <a:r>
              <a:rPr lang="da-DK" i="1" dirty="0" smtClean="0"/>
              <a:t>1«</a:t>
            </a:r>
          </a:p>
        </p:txBody>
      </p:sp>
      <p:sp>
        <p:nvSpPr>
          <p:cNvPr id="2" name="Pladsholder til diasnummer 1"/>
          <p:cNvSpPr>
            <a:spLocks noGrp="1"/>
          </p:cNvSpPr>
          <p:nvPr>
            <p:ph type="sldNum" sz="quarter" idx="12"/>
          </p:nvPr>
        </p:nvSpPr>
        <p:spPr/>
        <p:txBody>
          <a:bodyPr/>
          <a:lstStyle/>
          <a:p>
            <a:fld id="{2F9A5C36-0A88-4DE5-AA4B-1027874F930B}" type="slidenum">
              <a:rPr lang="da-DK" noProof="0" smtClean="0"/>
              <a:t>17</a:t>
            </a:fld>
            <a:endParaRPr lang="da-DK" noProof="0" dirty="0"/>
          </a:p>
        </p:txBody>
      </p:sp>
      <p:sp>
        <p:nvSpPr>
          <p:cNvPr id="8" name="Rektangel 7"/>
          <p:cNvSpPr/>
          <p:nvPr/>
        </p:nvSpPr>
        <p:spPr>
          <a:xfrm>
            <a:off x="658813" y="1401218"/>
            <a:ext cx="3913187" cy="3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Tree>
    <p:extLst>
      <p:ext uri="{BB962C8B-B14F-4D97-AF65-F5344CB8AC3E}">
        <p14:creationId xmlns:p14="http://schemas.microsoft.com/office/powerpoint/2010/main" val="182912023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p:cNvSpPr>
            <a:spLocks noGrp="1"/>
          </p:cNvSpPr>
          <p:nvPr>
            <p:ph type="title"/>
          </p:nvPr>
        </p:nvSpPr>
        <p:spPr>
          <a:xfrm>
            <a:off x="658813" y="838200"/>
            <a:ext cx="7342187" cy="514738"/>
          </a:xfrm>
        </p:spPr>
        <p:txBody>
          <a:bodyPr lIns="72000" tIns="72000" bIns="72000"/>
          <a:lstStyle/>
          <a:p>
            <a:r>
              <a:rPr lang="da-DK" dirty="0" smtClean="0"/>
              <a:t>Beregning af bebyggelsesprocent</a:t>
            </a:r>
            <a:endParaRPr lang="en-GB" dirty="0"/>
          </a:p>
        </p:txBody>
      </p:sp>
      <p:sp>
        <p:nvSpPr>
          <p:cNvPr id="7" name="Pladsholder til indhold 6"/>
          <p:cNvSpPr>
            <a:spLocks noGrp="1"/>
          </p:cNvSpPr>
          <p:nvPr>
            <p:ph idx="1"/>
          </p:nvPr>
        </p:nvSpPr>
        <p:spPr>
          <a:xfrm>
            <a:off x="658813" y="1600200"/>
            <a:ext cx="7827962" cy="4208057"/>
          </a:xfrm>
        </p:spPr>
        <p:txBody>
          <a:bodyPr lIns="72000" tIns="72000" bIns="72000"/>
          <a:lstStyle/>
          <a:p>
            <a:r>
              <a:rPr lang="da-DK" dirty="0"/>
              <a:t>NKO </a:t>
            </a:r>
            <a:r>
              <a:rPr lang="da-DK" dirty="0" smtClean="0"/>
              <a:t>403/2007 (fortsat):</a:t>
            </a:r>
            <a:endParaRPr lang="da-DK" dirty="0"/>
          </a:p>
          <a:p>
            <a:pPr lvl="1"/>
            <a:r>
              <a:rPr lang="da-DK" i="1" dirty="0" smtClean="0"/>
              <a:t>»Bestemmelsen i lokalplanen fastsætter dermed ikke en </a:t>
            </a:r>
            <a:r>
              <a:rPr lang="da-DK" i="1" dirty="0"/>
              <a:t>samlet bebyggelsesprocent for det samlede delområde </a:t>
            </a:r>
            <a:r>
              <a:rPr lang="da-DK" i="1" dirty="0" smtClean="0"/>
              <a:t>I«</a:t>
            </a:r>
          </a:p>
          <a:p>
            <a:pPr lvl="1"/>
            <a:r>
              <a:rPr lang="da-DK" i="1" dirty="0" smtClean="0"/>
              <a:t>»Bebyggelsesprocenten </a:t>
            </a:r>
            <a:r>
              <a:rPr lang="da-DK" i="1" dirty="0"/>
              <a:t>må </a:t>
            </a:r>
            <a:r>
              <a:rPr lang="da-DK" i="1" dirty="0" smtClean="0"/>
              <a:t>beregnes </a:t>
            </a:r>
            <a:r>
              <a:rPr lang="da-DK" i="1" dirty="0"/>
              <a:t>særskilt for det areal, som </a:t>
            </a:r>
            <a:r>
              <a:rPr lang="da-DK" i="1" dirty="0" smtClean="0"/>
              <a:t>den enkelte matrikel omfatter«</a:t>
            </a:r>
            <a:endParaRPr lang="da-DK" i="1" dirty="0"/>
          </a:p>
          <a:p>
            <a:pPr lvl="1"/>
            <a:r>
              <a:rPr lang="da-DK" i="1" dirty="0" smtClean="0"/>
              <a:t>»Der kan i </a:t>
            </a:r>
            <a:r>
              <a:rPr lang="da-DK" i="1" dirty="0"/>
              <a:t>kommuneplanens </a:t>
            </a:r>
            <a:r>
              <a:rPr lang="da-DK" i="1" dirty="0" smtClean="0"/>
              <a:t>rammebestemmelser fastsættes </a:t>
            </a:r>
            <a:r>
              <a:rPr lang="da-DK" i="1" dirty="0"/>
              <a:t>én fælles bebyggelsesprocent for et område med flere </a:t>
            </a:r>
            <a:r>
              <a:rPr lang="da-DK" i="1" dirty="0" smtClean="0"/>
              <a:t>ejendomme, der efterfølgende forudsættes fordelt ved </a:t>
            </a:r>
            <a:r>
              <a:rPr lang="da-DK" i="1" dirty="0"/>
              <a:t>en efterfølgende lokalplanlægning, jfr. herved Kommenterede Planlov, 2. udg., s. </a:t>
            </a:r>
            <a:r>
              <a:rPr lang="da-DK" i="1" dirty="0" smtClean="0"/>
              <a:t>139«</a:t>
            </a:r>
            <a:endParaRPr lang="da-DK" i="1" dirty="0"/>
          </a:p>
          <a:p>
            <a:endParaRPr lang="da-DK" dirty="0" smtClean="0"/>
          </a:p>
          <a:p>
            <a:r>
              <a:rPr lang="da-DK" dirty="0" smtClean="0"/>
              <a:t>Er </a:t>
            </a:r>
            <a:r>
              <a:rPr lang="da-DK" dirty="0"/>
              <a:t>det i strid med BR10s </a:t>
            </a:r>
            <a:r>
              <a:rPr lang="da-DK" dirty="0" smtClean="0"/>
              <a:t>beregningsregler, at der i en lokalplan fastsættes </a:t>
            </a:r>
            <a:r>
              <a:rPr lang="da-DK" dirty="0"/>
              <a:t>en samlet bebyggelsesprocent for et område</a:t>
            </a:r>
            <a:r>
              <a:rPr lang="da-DK" dirty="0" smtClean="0"/>
              <a:t>?</a:t>
            </a:r>
          </a:p>
          <a:p>
            <a:r>
              <a:rPr lang="da-DK" dirty="0" smtClean="0"/>
              <a:t>Har det betydning for handlen med byggeretter på tværs af matrikelskel?</a:t>
            </a:r>
          </a:p>
        </p:txBody>
      </p:sp>
      <p:sp>
        <p:nvSpPr>
          <p:cNvPr id="2" name="Pladsholder til diasnummer 1"/>
          <p:cNvSpPr>
            <a:spLocks noGrp="1"/>
          </p:cNvSpPr>
          <p:nvPr>
            <p:ph type="sldNum" sz="quarter" idx="12"/>
          </p:nvPr>
        </p:nvSpPr>
        <p:spPr/>
        <p:txBody>
          <a:bodyPr/>
          <a:lstStyle/>
          <a:p>
            <a:fld id="{2F9A5C36-0A88-4DE5-AA4B-1027874F930B}" type="slidenum">
              <a:rPr lang="da-DK" noProof="0" smtClean="0"/>
              <a:t>18</a:t>
            </a:fld>
            <a:endParaRPr lang="da-DK" noProof="0" dirty="0"/>
          </a:p>
        </p:txBody>
      </p:sp>
      <p:sp>
        <p:nvSpPr>
          <p:cNvPr id="8" name="Rektangel 7"/>
          <p:cNvSpPr/>
          <p:nvPr/>
        </p:nvSpPr>
        <p:spPr>
          <a:xfrm>
            <a:off x="658813" y="1401218"/>
            <a:ext cx="3913187" cy="3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Tree>
    <p:extLst>
      <p:ext uri="{BB962C8B-B14F-4D97-AF65-F5344CB8AC3E}">
        <p14:creationId xmlns:p14="http://schemas.microsoft.com/office/powerpoint/2010/main" val="356221749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p:cNvSpPr>
            <a:spLocks noGrp="1"/>
          </p:cNvSpPr>
          <p:nvPr>
            <p:ph type="title"/>
          </p:nvPr>
        </p:nvSpPr>
        <p:spPr>
          <a:xfrm>
            <a:off x="658813" y="838200"/>
            <a:ext cx="7342187" cy="514738"/>
          </a:xfrm>
        </p:spPr>
        <p:txBody>
          <a:bodyPr lIns="72000" tIns="72000" bIns="72000"/>
          <a:lstStyle/>
          <a:p>
            <a:r>
              <a:rPr lang="da-DK" dirty="0" smtClean="0"/>
              <a:t>Beregning af bebyggelsesprocent</a:t>
            </a:r>
            <a:endParaRPr lang="en-GB" dirty="0"/>
          </a:p>
        </p:txBody>
      </p:sp>
      <p:sp>
        <p:nvSpPr>
          <p:cNvPr id="7" name="Pladsholder til indhold 6"/>
          <p:cNvSpPr>
            <a:spLocks noGrp="1"/>
          </p:cNvSpPr>
          <p:nvPr>
            <p:ph idx="1"/>
          </p:nvPr>
        </p:nvSpPr>
        <p:spPr>
          <a:xfrm>
            <a:off x="658813" y="1600200"/>
            <a:ext cx="7827962" cy="4838999"/>
          </a:xfrm>
        </p:spPr>
        <p:txBody>
          <a:bodyPr lIns="72000" tIns="72000" bIns="72000"/>
          <a:lstStyle/>
          <a:p>
            <a:r>
              <a:rPr lang="da-DK" dirty="0" smtClean="0"/>
              <a:t>MAD2012.1460NMK</a:t>
            </a:r>
          </a:p>
          <a:p>
            <a:pPr lvl="1"/>
            <a:r>
              <a:rPr lang="da-DK" dirty="0"/>
              <a:t>Lokalplan foreskrev:</a:t>
            </a:r>
            <a:r>
              <a:rPr lang="da-DK" i="1" dirty="0"/>
              <a:t> »Bebyggelsesprocenten for planområdet under </a:t>
            </a:r>
            <a:r>
              <a:rPr lang="da-DK" i="1" dirty="0" err="1"/>
              <a:t>eet</a:t>
            </a:r>
            <a:r>
              <a:rPr lang="da-DK" i="1" dirty="0"/>
              <a:t> må ikke overstige 25«</a:t>
            </a:r>
            <a:endParaRPr lang="da-DK" dirty="0"/>
          </a:p>
          <a:p>
            <a:pPr lvl="1"/>
            <a:r>
              <a:rPr lang="da-DK" dirty="0" smtClean="0"/>
              <a:t>Med henvisning til NKO 403/2007 meddelte kommunen, at lokalplanbestemmelsen ikke kunne håndhæves</a:t>
            </a:r>
          </a:p>
          <a:p>
            <a:pPr lvl="1"/>
            <a:r>
              <a:rPr lang="da-DK" dirty="0" smtClean="0"/>
              <a:t>NMKN: Bestemmelsen kan og skal håndhæves</a:t>
            </a:r>
          </a:p>
          <a:p>
            <a:pPr lvl="2"/>
            <a:r>
              <a:rPr lang="da-DK" i="1" dirty="0" smtClean="0"/>
              <a:t>»…den </a:t>
            </a:r>
            <a:r>
              <a:rPr lang="da-DK" i="1" dirty="0"/>
              <a:t>aktuelle lokalplan nr. 051 indeholder en </a:t>
            </a:r>
            <a:r>
              <a:rPr lang="da-DK" i="1" dirty="0" smtClean="0"/>
              <a:t>mere præcis </a:t>
            </a:r>
            <a:r>
              <a:rPr lang="da-DK" i="1" dirty="0"/>
              <a:t>bestemmelse [end i NKO 403/2007] </a:t>
            </a:r>
            <a:r>
              <a:rPr lang="da-DK" i="1" dirty="0" smtClean="0"/>
              <a:t>om</a:t>
            </a:r>
            <a:r>
              <a:rPr lang="da-DK" i="1" dirty="0"/>
              <a:t>, at bebyggelsesprocenten skal fastsættes </a:t>
            </a:r>
            <a:r>
              <a:rPr lang="da-DK" i="1" dirty="0" smtClean="0"/>
              <a:t>for planområdet </a:t>
            </a:r>
            <a:r>
              <a:rPr lang="da-DK" i="1" dirty="0"/>
              <a:t>under </a:t>
            </a:r>
            <a:r>
              <a:rPr lang="da-DK" i="1" dirty="0" err="1" smtClean="0"/>
              <a:t>eet</a:t>
            </a:r>
            <a:r>
              <a:rPr lang="da-DK" i="1" dirty="0" smtClean="0"/>
              <a:t>«</a:t>
            </a:r>
          </a:p>
          <a:p>
            <a:pPr lvl="2"/>
            <a:r>
              <a:rPr lang="da-DK" i="1" dirty="0"/>
              <a:t>»</a:t>
            </a:r>
            <a:r>
              <a:rPr lang="da-DK" i="1" dirty="0" smtClean="0"/>
              <a:t>…bestemmelsen åbner ikke mulighed </a:t>
            </a:r>
            <a:r>
              <a:rPr lang="da-DK" i="1" dirty="0"/>
              <a:t>for </a:t>
            </a:r>
            <a:r>
              <a:rPr lang="da-DK" i="1" dirty="0" smtClean="0"/>
              <a:t>[som i </a:t>
            </a:r>
            <a:r>
              <a:rPr lang="da-DK" i="1" dirty="0"/>
              <a:t>NKO </a:t>
            </a:r>
            <a:r>
              <a:rPr lang="da-DK" i="1" dirty="0" smtClean="0"/>
              <a:t>403] en </a:t>
            </a:r>
            <a:r>
              <a:rPr lang="da-DK" i="1" dirty="0"/>
              <a:t>fortolkning i lyset af </a:t>
            </a:r>
            <a:r>
              <a:rPr lang="da-DK" i="1" dirty="0" smtClean="0"/>
              <a:t>bygningsreglementets regler«</a:t>
            </a:r>
            <a:endParaRPr lang="da-DK" i="1" dirty="0"/>
          </a:p>
          <a:p>
            <a:pPr lvl="2"/>
            <a:r>
              <a:rPr lang="da-DK" i="1" dirty="0"/>
              <a:t>»</a:t>
            </a:r>
            <a:r>
              <a:rPr lang="da-DK" i="1" dirty="0" smtClean="0"/>
              <a:t>…bygningsreglementet indeholder regler </a:t>
            </a:r>
            <a:r>
              <a:rPr lang="da-DK" i="1" dirty="0"/>
              <a:t>om </a:t>
            </a:r>
            <a:r>
              <a:rPr lang="da-DK" i="1" u="sng" dirty="0"/>
              <a:t>beregning</a:t>
            </a:r>
            <a:r>
              <a:rPr lang="da-DK" i="1" dirty="0"/>
              <a:t> af </a:t>
            </a:r>
            <a:r>
              <a:rPr lang="da-DK" i="1" dirty="0" smtClean="0"/>
              <a:t>bebyggelsesprocent </a:t>
            </a:r>
            <a:r>
              <a:rPr lang="da-DK" i="1" dirty="0"/>
              <a:t>og grundstykkeareal</a:t>
            </a:r>
            <a:r>
              <a:rPr lang="da-DK" i="1" dirty="0" smtClean="0"/>
              <a:t>, mens </a:t>
            </a:r>
            <a:r>
              <a:rPr lang="da-DK" i="1" dirty="0"/>
              <a:t>selve bebyggelsesprocenten </a:t>
            </a:r>
            <a:r>
              <a:rPr lang="da-DK" i="1" u="sng" dirty="0"/>
              <a:t>fastsættes</a:t>
            </a:r>
            <a:r>
              <a:rPr lang="da-DK" i="1" dirty="0"/>
              <a:t> i kommune- og </a:t>
            </a:r>
            <a:r>
              <a:rPr lang="da-DK" i="1" dirty="0" smtClean="0"/>
              <a:t>lokalplan«</a:t>
            </a:r>
          </a:p>
          <a:p>
            <a:pPr lvl="2"/>
            <a:r>
              <a:rPr lang="da-DK" i="1" dirty="0"/>
              <a:t>»</a:t>
            </a:r>
            <a:r>
              <a:rPr lang="da-DK" i="1" dirty="0" smtClean="0"/>
              <a:t>…den er uhensigtsmæssig men skal håndhæves«</a:t>
            </a:r>
            <a:endParaRPr lang="da-DK" dirty="0" smtClean="0"/>
          </a:p>
        </p:txBody>
      </p:sp>
      <p:sp>
        <p:nvSpPr>
          <p:cNvPr id="2" name="Pladsholder til diasnummer 1"/>
          <p:cNvSpPr>
            <a:spLocks noGrp="1"/>
          </p:cNvSpPr>
          <p:nvPr>
            <p:ph type="sldNum" sz="quarter" idx="12"/>
          </p:nvPr>
        </p:nvSpPr>
        <p:spPr/>
        <p:txBody>
          <a:bodyPr/>
          <a:lstStyle/>
          <a:p>
            <a:fld id="{2F9A5C36-0A88-4DE5-AA4B-1027874F930B}" type="slidenum">
              <a:rPr lang="da-DK" noProof="0" smtClean="0"/>
              <a:t>19</a:t>
            </a:fld>
            <a:endParaRPr lang="da-DK" noProof="0" dirty="0"/>
          </a:p>
        </p:txBody>
      </p:sp>
      <p:sp>
        <p:nvSpPr>
          <p:cNvPr id="8" name="Rektangel 7"/>
          <p:cNvSpPr/>
          <p:nvPr/>
        </p:nvSpPr>
        <p:spPr>
          <a:xfrm>
            <a:off x="658813" y="1401218"/>
            <a:ext cx="3913187" cy="3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Tree>
    <p:extLst>
      <p:ext uri="{BB962C8B-B14F-4D97-AF65-F5344CB8AC3E}">
        <p14:creationId xmlns:p14="http://schemas.microsoft.com/office/powerpoint/2010/main" val="339230838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Titel 31"/>
          <p:cNvSpPr>
            <a:spLocks noGrp="1"/>
          </p:cNvSpPr>
          <p:nvPr>
            <p:ph type="ctrTitle"/>
          </p:nvPr>
        </p:nvSpPr>
        <p:spPr>
          <a:xfrm>
            <a:off x="546100" y="2748088"/>
            <a:ext cx="5925951" cy="1522800"/>
          </a:xfrm>
        </p:spPr>
        <p:txBody>
          <a:bodyPr>
            <a:normAutofit fontScale="90000"/>
          </a:bodyPr>
          <a:lstStyle/>
          <a:p>
            <a:pPr>
              <a:spcAft>
                <a:spcPts val="1800"/>
              </a:spcAft>
              <a:defRPr/>
            </a:pPr>
            <a:r>
              <a:rPr lang="da-DK" sz="2700" dirty="0" smtClean="0">
                <a:solidFill>
                  <a:schemeClr val="tx1">
                    <a:lumMod val="75000"/>
                    <a:lumOff val="25000"/>
                  </a:schemeClr>
                </a:solidFill>
              </a:rPr>
              <a:t/>
            </a:r>
            <a:br>
              <a:rPr lang="da-DK" sz="2700" dirty="0" smtClean="0">
                <a:solidFill>
                  <a:schemeClr val="tx1">
                    <a:lumMod val="75000"/>
                    <a:lumOff val="25000"/>
                  </a:schemeClr>
                </a:solidFill>
              </a:rPr>
            </a:br>
            <a:r>
              <a:rPr lang="da-DK" sz="2700" dirty="0" smtClean="0">
                <a:solidFill>
                  <a:schemeClr val="tx1">
                    <a:lumMod val="75000"/>
                    <a:lumOff val="25000"/>
                  </a:schemeClr>
                </a:solidFill>
              </a:rPr>
              <a:t>Aftaler med kommunen og bindende forhåndstilsagn</a:t>
            </a:r>
            <a:br>
              <a:rPr lang="da-DK" sz="2700" dirty="0" smtClean="0">
                <a:solidFill>
                  <a:schemeClr val="tx1">
                    <a:lumMod val="75000"/>
                    <a:lumOff val="25000"/>
                  </a:schemeClr>
                </a:solidFill>
              </a:rPr>
            </a:br>
            <a:r>
              <a:rPr lang="da-DK" sz="1800" b="1" dirty="0" smtClean="0">
                <a:solidFill>
                  <a:schemeClr val="tx1">
                    <a:lumMod val="75000"/>
                    <a:lumOff val="25000"/>
                  </a:schemeClr>
                </a:solidFill>
              </a:rPr>
              <a:t/>
            </a:r>
            <a:br>
              <a:rPr lang="da-DK" sz="1800" b="1" dirty="0" smtClean="0">
                <a:solidFill>
                  <a:schemeClr val="tx1">
                    <a:lumMod val="75000"/>
                    <a:lumOff val="25000"/>
                  </a:schemeClr>
                </a:solidFill>
              </a:rPr>
            </a:br>
            <a:r>
              <a:rPr lang="da-DK" sz="1400" b="1" dirty="0" smtClean="0">
                <a:solidFill>
                  <a:schemeClr val="tx1">
                    <a:lumMod val="75000"/>
                    <a:lumOff val="25000"/>
                  </a:schemeClr>
                </a:solidFill>
              </a:rPr>
              <a:t/>
            </a:r>
            <a:br>
              <a:rPr lang="da-DK" sz="1400" b="1" dirty="0" smtClean="0">
                <a:solidFill>
                  <a:schemeClr val="tx1">
                    <a:lumMod val="75000"/>
                    <a:lumOff val="25000"/>
                  </a:schemeClr>
                </a:solidFill>
              </a:rPr>
            </a:br>
            <a:r>
              <a:rPr lang="da-DK" sz="1300" dirty="0" smtClean="0">
                <a:solidFill>
                  <a:schemeClr val="tx1">
                    <a:lumMod val="75000"/>
                    <a:lumOff val="25000"/>
                  </a:schemeClr>
                </a:solidFill>
              </a:rPr>
              <a:t/>
            </a:r>
            <a:br>
              <a:rPr lang="da-DK" sz="1300" dirty="0" smtClean="0">
                <a:solidFill>
                  <a:schemeClr val="tx1">
                    <a:lumMod val="75000"/>
                    <a:lumOff val="25000"/>
                  </a:schemeClr>
                </a:solidFill>
              </a:rPr>
            </a:br>
            <a:endParaRPr lang="da-DK" sz="1300" dirty="0">
              <a:solidFill>
                <a:schemeClr val="tx1">
                  <a:lumMod val="75000"/>
                  <a:lumOff val="25000"/>
                </a:schemeClr>
              </a:solidFill>
            </a:endParaRPr>
          </a:p>
        </p:txBody>
      </p:sp>
      <p:pic>
        <p:nvPicPr>
          <p:cNvPr id="12" name="Pladsholder til billede 11"/>
          <p:cNvPicPr>
            <a:picLocks noGrp="1" noChangeAspect="1"/>
          </p:cNvPicPr>
          <p:nvPr>
            <p:ph type="pic" sz="quarter" idx="13"/>
          </p:nvPr>
        </p:nvPicPr>
        <p:blipFill>
          <a:blip r:embed="rId2" cstate="print">
            <a:extLst>
              <a:ext uri="{28A0092B-C50C-407E-A947-70E740481C1C}">
                <a14:useLocalDpi xmlns:a14="http://schemas.microsoft.com/office/drawing/2010/main" val="0"/>
              </a:ext>
            </a:extLst>
          </a:blip>
          <a:srcRect l="5863" r="5863"/>
          <a:stretch>
            <a:fillRect/>
          </a:stretch>
        </p:blipFill>
        <p:spPr/>
      </p:pic>
    </p:spTree>
    <p:extLst>
      <p:ext uri="{BB962C8B-B14F-4D97-AF65-F5344CB8AC3E}">
        <p14:creationId xmlns:p14="http://schemas.microsoft.com/office/powerpoint/2010/main" val="308644520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p:cNvSpPr>
            <a:spLocks noGrp="1"/>
          </p:cNvSpPr>
          <p:nvPr>
            <p:ph type="title"/>
          </p:nvPr>
        </p:nvSpPr>
        <p:spPr>
          <a:xfrm>
            <a:off x="658813" y="838200"/>
            <a:ext cx="7342187" cy="514738"/>
          </a:xfrm>
        </p:spPr>
        <p:txBody>
          <a:bodyPr lIns="72000" tIns="72000" bIns="72000"/>
          <a:lstStyle/>
          <a:p>
            <a:r>
              <a:rPr lang="da-DK" dirty="0" smtClean="0"/>
              <a:t>Fastsættelse af bebyggelsesprocent</a:t>
            </a:r>
            <a:endParaRPr lang="en-GB" dirty="0"/>
          </a:p>
        </p:txBody>
      </p:sp>
      <p:sp>
        <p:nvSpPr>
          <p:cNvPr id="7" name="Pladsholder til indhold 6"/>
          <p:cNvSpPr>
            <a:spLocks noGrp="1"/>
          </p:cNvSpPr>
          <p:nvPr>
            <p:ph idx="1"/>
          </p:nvPr>
        </p:nvSpPr>
        <p:spPr>
          <a:xfrm>
            <a:off x="658813" y="1600200"/>
            <a:ext cx="7827962" cy="2315231"/>
          </a:xfrm>
        </p:spPr>
        <p:txBody>
          <a:bodyPr lIns="72000" tIns="72000" bIns="72000"/>
          <a:lstStyle/>
          <a:p>
            <a:r>
              <a:rPr lang="da-DK" dirty="0" smtClean="0"/>
              <a:t>Konklusion</a:t>
            </a:r>
          </a:p>
          <a:p>
            <a:pPr lvl="1"/>
            <a:r>
              <a:rPr lang="da-DK" dirty="0" smtClean="0"/>
              <a:t>Der </a:t>
            </a:r>
            <a:r>
              <a:rPr lang="da-DK" u="sng" dirty="0" smtClean="0"/>
              <a:t>kan</a:t>
            </a:r>
            <a:r>
              <a:rPr lang="da-DK" dirty="0" smtClean="0"/>
              <a:t> i lokalplan fastsættes en samlet </a:t>
            </a:r>
            <a:r>
              <a:rPr lang="da-DK" dirty="0"/>
              <a:t>bebyggelsesprocent som gennemsnit for et større </a:t>
            </a:r>
            <a:r>
              <a:rPr lang="da-DK" dirty="0" smtClean="0"/>
              <a:t>område</a:t>
            </a:r>
          </a:p>
          <a:p>
            <a:pPr lvl="1"/>
            <a:r>
              <a:rPr lang="da-DK" dirty="0" smtClean="0"/>
              <a:t>Brugbar: </a:t>
            </a:r>
            <a:r>
              <a:rPr lang="da-DK" i="1" dirty="0"/>
              <a:t>»Bebyggelsesprocenten for planområdet under </a:t>
            </a:r>
            <a:r>
              <a:rPr lang="da-DK" i="1" dirty="0" err="1"/>
              <a:t>eet</a:t>
            </a:r>
            <a:r>
              <a:rPr lang="da-DK" i="1" dirty="0"/>
              <a:t> må ikke overstige 25«</a:t>
            </a:r>
            <a:endParaRPr lang="da-DK" dirty="0"/>
          </a:p>
          <a:p>
            <a:pPr lvl="1"/>
            <a:r>
              <a:rPr lang="da-DK" dirty="0" smtClean="0"/>
              <a:t>Ikke brugbar: </a:t>
            </a:r>
            <a:r>
              <a:rPr lang="da-DK" i="1" dirty="0" smtClean="0"/>
              <a:t>»bebyggelsesprocenten </a:t>
            </a:r>
            <a:r>
              <a:rPr lang="da-DK" i="1" dirty="0"/>
              <a:t>inden for delområde I ikke måtte overstige 120</a:t>
            </a:r>
            <a:r>
              <a:rPr lang="da-DK" i="1" dirty="0" smtClean="0"/>
              <a:t>«</a:t>
            </a:r>
            <a:endParaRPr lang="da-DK" dirty="0" smtClean="0"/>
          </a:p>
        </p:txBody>
      </p:sp>
      <p:sp>
        <p:nvSpPr>
          <p:cNvPr id="2" name="Pladsholder til diasnummer 1"/>
          <p:cNvSpPr>
            <a:spLocks noGrp="1"/>
          </p:cNvSpPr>
          <p:nvPr>
            <p:ph type="sldNum" sz="quarter" idx="12"/>
          </p:nvPr>
        </p:nvSpPr>
        <p:spPr/>
        <p:txBody>
          <a:bodyPr/>
          <a:lstStyle/>
          <a:p>
            <a:fld id="{2F9A5C36-0A88-4DE5-AA4B-1027874F930B}" type="slidenum">
              <a:rPr lang="da-DK" noProof="0" smtClean="0"/>
              <a:t>20</a:t>
            </a:fld>
            <a:endParaRPr lang="da-DK" noProof="0" dirty="0"/>
          </a:p>
        </p:txBody>
      </p:sp>
      <p:sp>
        <p:nvSpPr>
          <p:cNvPr id="8" name="Rektangel 7"/>
          <p:cNvSpPr/>
          <p:nvPr/>
        </p:nvSpPr>
        <p:spPr>
          <a:xfrm>
            <a:off x="658813" y="1401218"/>
            <a:ext cx="3913187" cy="3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Tree>
    <p:extLst>
      <p:ext uri="{BB962C8B-B14F-4D97-AF65-F5344CB8AC3E}">
        <p14:creationId xmlns:p14="http://schemas.microsoft.com/office/powerpoint/2010/main" val="413085597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itel 1"/>
          <p:cNvSpPr>
            <a:spLocks noGrp="1"/>
          </p:cNvSpPr>
          <p:nvPr>
            <p:ph type="title"/>
          </p:nvPr>
        </p:nvSpPr>
        <p:spPr>
          <a:xfrm>
            <a:off x="658813" y="838200"/>
            <a:ext cx="7827962" cy="514738"/>
          </a:xfrm>
        </p:spPr>
        <p:txBody>
          <a:bodyPr lIns="72000" tIns="72000" rIns="72000" bIns="72000"/>
          <a:lstStyle/>
          <a:p>
            <a:r>
              <a:rPr lang="da-DK" dirty="0" smtClean="0"/>
              <a:t>Handel med og disponering af byggeretter</a:t>
            </a:r>
            <a:endParaRPr lang="da-DK" dirty="0"/>
          </a:p>
        </p:txBody>
      </p:sp>
      <p:sp>
        <p:nvSpPr>
          <p:cNvPr id="17" name="Rektangel 16"/>
          <p:cNvSpPr/>
          <p:nvPr/>
        </p:nvSpPr>
        <p:spPr>
          <a:xfrm>
            <a:off x="658813" y="1401218"/>
            <a:ext cx="3913187" cy="3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2" name="Pladsholder til diasnummer 1"/>
          <p:cNvSpPr>
            <a:spLocks noGrp="1"/>
          </p:cNvSpPr>
          <p:nvPr>
            <p:ph type="sldNum" sz="quarter" idx="12"/>
          </p:nvPr>
        </p:nvSpPr>
        <p:spPr/>
        <p:txBody>
          <a:bodyPr/>
          <a:lstStyle/>
          <a:p>
            <a:fld id="{2F9A5C36-0A88-4DE5-AA4B-1027874F930B}" type="slidenum">
              <a:rPr lang="da-DK" noProof="0" smtClean="0"/>
              <a:t>21</a:t>
            </a:fld>
            <a:endParaRPr lang="da-DK" noProof="0" dirty="0"/>
          </a:p>
        </p:txBody>
      </p:sp>
      <p:sp>
        <p:nvSpPr>
          <p:cNvPr id="6" name="Pladsholder til indhold 6"/>
          <p:cNvSpPr txBox="1">
            <a:spLocks/>
          </p:cNvSpPr>
          <p:nvPr/>
        </p:nvSpPr>
        <p:spPr>
          <a:xfrm>
            <a:off x="658813" y="1600200"/>
            <a:ext cx="7827962" cy="4838999"/>
          </a:xfrm>
          <a:prstGeom prst="rect">
            <a:avLst/>
          </a:prstGeom>
        </p:spPr>
        <p:txBody>
          <a:bodyPr lIns="72000" tIns="72000" bIns="72000"/>
          <a:lstStyle>
            <a:lvl1pPr marL="266700" indent="-266700" algn="l" defTabSz="914400" rtl="0" eaLnBrk="1" latinLnBrk="0" hangingPunct="1">
              <a:spcBef>
                <a:spcPts val="600"/>
              </a:spcBef>
              <a:buClr>
                <a:schemeClr val="accent4"/>
              </a:buClr>
              <a:buFont typeface="Arial" pitchFamily="34" charset="0"/>
              <a:buChar char="•"/>
              <a:defRPr sz="1800" kern="1200">
                <a:solidFill>
                  <a:schemeClr val="tx1"/>
                </a:solidFill>
                <a:latin typeface="+mn-lt"/>
                <a:ea typeface="+mn-ea"/>
                <a:cs typeface="+mn-cs"/>
              </a:defRPr>
            </a:lvl1pPr>
            <a:lvl2pPr marL="533400" indent="-266700" algn="l" defTabSz="914400" rtl="0" eaLnBrk="1" latinLnBrk="0" hangingPunct="1">
              <a:spcBef>
                <a:spcPts val="600"/>
              </a:spcBef>
              <a:buClr>
                <a:schemeClr val="accent4"/>
              </a:buClr>
              <a:buFont typeface="Arial" pitchFamily="34" charset="0"/>
              <a:buChar char="•"/>
              <a:defRPr sz="1800" kern="1200">
                <a:solidFill>
                  <a:schemeClr val="tx1"/>
                </a:solidFill>
                <a:latin typeface="+mn-lt"/>
                <a:ea typeface="+mn-ea"/>
                <a:cs typeface="+mn-cs"/>
              </a:defRPr>
            </a:lvl2pPr>
            <a:lvl3pPr marL="812800" indent="-279400" algn="l" defTabSz="914400" rtl="0" eaLnBrk="1" latinLnBrk="0" hangingPunct="1">
              <a:spcBef>
                <a:spcPts val="600"/>
              </a:spcBef>
              <a:buClr>
                <a:schemeClr val="accent4"/>
              </a:buClr>
              <a:buFont typeface="Arial" pitchFamily="34" charset="0"/>
              <a:buChar char="•"/>
              <a:defRPr sz="1800" kern="1200">
                <a:solidFill>
                  <a:schemeClr val="tx1"/>
                </a:solidFill>
                <a:latin typeface="+mn-lt"/>
                <a:ea typeface="+mn-ea"/>
                <a:cs typeface="+mn-cs"/>
              </a:defRPr>
            </a:lvl3pPr>
            <a:lvl4pPr marL="1079500" indent="-266700" algn="l" defTabSz="914400" rtl="0" eaLnBrk="1" latinLnBrk="0" hangingPunct="1">
              <a:spcBef>
                <a:spcPts val="600"/>
              </a:spcBef>
              <a:buClr>
                <a:schemeClr val="accent4"/>
              </a:buClr>
              <a:buFont typeface="Arial" pitchFamily="34" charset="0"/>
              <a:buChar char="•"/>
              <a:defRPr sz="1800" kern="1200">
                <a:solidFill>
                  <a:schemeClr val="tx1"/>
                </a:solidFill>
                <a:latin typeface="+mn-lt"/>
                <a:ea typeface="+mn-ea"/>
                <a:cs typeface="+mn-cs"/>
              </a:defRPr>
            </a:lvl4pPr>
            <a:lvl5pPr marL="1346200" indent="-266700" algn="l" defTabSz="914400" rtl="0" eaLnBrk="1" latinLnBrk="0" hangingPunct="1">
              <a:spcBef>
                <a:spcPts val="600"/>
              </a:spcBef>
              <a:buClr>
                <a:schemeClr val="accent4"/>
              </a:buClr>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266700" lvl="1"/>
            <a:r>
              <a:rPr lang="da-DK" dirty="0" smtClean="0"/>
              <a:t>Byggeretter inden for et område administreres ofte på en uformel plan, der fordeler byggeretter mellem byggefelterne i området</a:t>
            </a:r>
          </a:p>
          <a:p>
            <a:pPr marL="266700" lvl="1"/>
            <a:r>
              <a:rPr lang="da-DK" dirty="0" smtClean="0"/>
              <a:t>Normalt svarer planens disponering med lokalplanens øvrige regulering af placering og højde</a:t>
            </a:r>
          </a:p>
          <a:p>
            <a:pPr marL="266700" lvl="1"/>
            <a:r>
              <a:rPr lang="da-DK" dirty="0" smtClean="0"/>
              <a:t>Hvis der er – eller opstår – rummelighed, kan der være et problem. En allerede bebygget parcel kan ende med at snuppe en del af restbyggeretten efter først-til-mølle princippet</a:t>
            </a:r>
          </a:p>
          <a:p>
            <a:pPr marL="266700" lvl="1"/>
            <a:r>
              <a:rPr lang="da-DK" dirty="0" smtClean="0"/>
              <a:t>Planen bliver mig bekendt normalt lagt til grund for ejendomsvurderingen</a:t>
            </a:r>
          </a:p>
          <a:p>
            <a:pPr marL="266700" lvl="1"/>
            <a:r>
              <a:rPr lang="da-DK" dirty="0" smtClean="0"/>
              <a:t>Meget taler for at sikre restbyggeretter ved servitut – eventuelt i grundejerforeningsvedtægter</a:t>
            </a:r>
          </a:p>
          <a:p>
            <a:pPr marL="266700" lvl="1"/>
            <a:r>
              <a:rPr lang="da-DK" dirty="0" smtClean="0"/>
              <a:t>Servitutten skal påtegnes efter planlovens § 42, da den jo vedrører et forhold, der kan reguleres i en lokalplan, nemlig byggeretter</a:t>
            </a:r>
          </a:p>
          <a:p>
            <a:pPr marL="266700" lvl="1"/>
            <a:endParaRPr lang="da-DK" dirty="0" smtClean="0"/>
          </a:p>
          <a:p>
            <a:pPr marL="266700" lvl="1"/>
            <a:endParaRPr lang="da-DK" dirty="0" smtClean="0"/>
          </a:p>
          <a:p>
            <a:pPr marL="266700" lvl="1"/>
            <a:endParaRPr lang="da-DK" dirty="0" smtClean="0"/>
          </a:p>
        </p:txBody>
      </p:sp>
    </p:spTree>
    <p:extLst>
      <p:ext uri="{BB962C8B-B14F-4D97-AF65-F5344CB8AC3E}">
        <p14:creationId xmlns:p14="http://schemas.microsoft.com/office/powerpoint/2010/main" val="51378544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itel 1"/>
          <p:cNvSpPr>
            <a:spLocks noGrp="1"/>
          </p:cNvSpPr>
          <p:nvPr>
            <p:ph type="title"/>
          </p:nvPr>
        </p:nvSpPr>
        <p:spPr>
          <a:xfrm>
            <a:off x="658813" y="838200"/>
            <a:ext cx="7827962" cy="514738"/>
          </a:xfrm>
        </p:spPr>
        <p:txBody>
          <a:bodyPr lIns="72000" tIns="72000" rIns="72000" bIns="72000"/>
          <a:lstStyle/>
          <a:p>
            <a:r>
              <a:rPr lang="da-DK" dirty="0" smtClean="0"/>
              <a:t>Handel med og disponering af byggeretter</a:t>
            </a:r>
            <a:endParaRPr lang="da-DK" dirty="0"/>
          </a:p>
        </p:txBody>
      </p:sp>
      <p:sp>
        <p:nvSpPr>
          <p:cNvPr id="17" name="Rektangel 16"/>
          <p:cNvSpPr/>
          <p:nvPr/>
        </p:nvSpPr>
        <p:spPr>
          <a:xfrm>
            <a:off x="658813" y="1401218"/>
            <a:ext cx="3913187" cy="3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2" name="Pladsholder til diasnummer 1"/>
          <p:cNvSpPr>
            <a:spLocks noGrp="1"/>
          </p:cNvSpPr>
          <p:nvPr>
            <p:ph type="sldNum" sz="quarter" idx="12"/>
          </p:nvPr>
        </p:nvSpPr>
        <p:spPr/>
        <p:txBody>
          <a:bodyPr/>
          <a:lstStyle/>
          <a:p>
            <a:fld id="{2F9A5C36-0A88-4DE5-AA4B-1027874F930B}" type="slidenum">
              <a:rPr lang="da-DK" noProof="0" smtClean="0"/>
              <a:t>22</a:t>
            </a:fld>
            <a:endParaRPr lang="da-DK" noProof="0" dirty="0"/>
          </a:p>
        </p:txBody>
      </p:sp>
      <p:sp>
        <p:nvSpPr>
          <p:cNvPr id="6" name="Pladsholder til indhold 6"/>
          <p:cNvSpPr txBox="1">
            <a:spLocks/>
          </p:cNvSpPr>
          <p:nvPr/>
        </p:nvSpPr>
        <p:spPr>
          <a:xfrm>
            <a:off x="658813" y="1600200"/>
            <a:ext cx="7827962" cy="4838999"/>
          </a:xfrm>
          <a:prstGeom prst="rect">
            <a:avLst/>
          </a:prstGeom>
        </p:spPr>
        <p:txBody>
          <a:bodyPr lIns="72000" tIns="72000" bIns="72000"/>
          <a:lstStyle>
            <a:lvl1pPr marL="266700" indent="-266700" algn="l" defTabSz="914400" rtl="0" eaLnBrk="1" latinLnBrk="0" hangingPunct="1">
              <a:spcBef>
                <a:spcPts val="600"/>
              </a:spcBef>
              <a:buClr>
                <a:schemeClr val="accent4"/>
              </a:buClr>
              <a:buFont typeface="Arial" pitchFamily="34" charset="0"/>
              <a:buChar char="•"/>
              <a:defRPr sz="1800" kern="1200">
                <a:solidFill>
                  <a:schemeClr val="tx1"/>
                </a:solidFill>
                <a:latin typeface="+mn-lt"/>
                <a:ea typeface="+mn-ea"/>
                <a:cs typeface="+mn-cs"/>
              </a:defRPr>
            </a:lvl1pPr>
            <a:lvl2pPr marL="533400" indent="-266700" algn="l" defTabSz="914400" rtl="0" eaLnBrk="1" latinLnBrk="0" hangingPunct="1">
              <a:spcBef>
                <a:spcPts val="600"/>
              </a:spcBef>
              <a:buClr>
                <a:schemeClr val="accent4"/>
              </a:buClr>
              <a:buFont typeface="Arial" pitchFamily="34" charset="0"/>
              <a:buChar char="•"/>
              <a:defRPr sz="1800" kern="1200">
                <a:solidFill>
                  <a:schemeClr val="tx1"/>
                </a:solidFill>
                <a:latin typeface="+mn-lt"/>
                <a:ea typeface="+mn-ea"/>
                <a:cs typeface="+mn-cs"/>
              </a:defRPr>
            </a:lvl2pPr>
            <a:lvl3pPr marL="812800" indent="-279400" algn="l" defTabSz="914400" rtl="0" eaLnBrk="1" latinLnBrk="0" hangingPunct="1">
              <a:spcBef>
                <a:spcPts val="600"/>
              </a:spcBef>
              <a:buClr>
                <a:schemeClr val="accent4"/>
              </a:buClr>
              <a:buFont typeface="Arial" pitchFamily="34" charset="0"/>
              <a:buChar char="•"/>
              <a:defRPr sz="1800" kern="1200">
                <a:solidFill>
                  <a:schemeClr val="tx1"/>
                </a:solidFill>
                <a:latin typeface="+mn-lt"/>
                <a:ea typeface="+mn-ea"/>
                <a:cs typeface="+mn-cs"/>
              </a:defRPr>
            </a:lvl3pPr>
            <a:lvl4pPr marL="1079500" indent="-266700" algn="l" defTabSz="914400" rtl="0" eaLnBrk="1" latinLnBrk="0" hangingPunct="1">
              <a:spcBef>
                <a:spcPts val="600"/>
              </a:spcBef>
              <a:buClr>
                <a:schemeClr val="accent4"/>
              </a:buClr>
              <a:buFont typeface="Arial" pitchFamily="34" charset="0"/>
              <a:buChar char="•"/>
              <a:defRPr sz="1800" kern="1200">
                <a:solidFill>
                  <a:schemeClr val="tx1"/>
                </a:solidFill>
                <a:latin typeface="+mn-lt"/>
                <a:ea typeface="+mn-ea"/>
                <a:cs typeface="+mn-cs"/>
              </a:defRPr>
            </a:lvl4pPr>
            <a:lvl5pPr marL="1346200" indent="-266700" algn="l" defTabSz="914400" rtl="0" eaLnBrk="1" latinLnBrk="0" hangingPunct="1">
              <a:spcBef>
                <a:spcPts val="600"/>
              </a:spcBef>
              <a:buClr>
                <a:schemeClr val="accent4"/>
              </a:buClr>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1" indent="0">
              <a:buNone/>
            </a:pPr>
            <a:r>
              <a:rPr lang="da-DK" dirty="0" smtClean="0"/>
              <a:t>Kan man sælge en del af en ejendom – inden for en område med fælles byggeret – med begrænset byggeret ?</a:t>
            </a:r>
          </a:p>
          <a:p>
            <a:pPr marL="266700" lvl="1"/>
            <a:r>
              <a:rPr lang="da-DK" dirty="0" smtClean="0"/>
              <a:t>Kan man få en påtegning efter planlovens § 42 på et servitut om, at det solgte ikke må bebygges ?</a:t>
            </a:r>
          </a:p>
          <a:p>
            <a:pPr marL="266700" lvl="1"/>
            <a:r>
              <a:rPr lang="da-DK" dirty="0" smtClean="0"/>
              <a:t> Bemærk: Ugyldighed inter </a:t>
            </a:r>
            <a:r>
              <a:rPr lang="da-DK" dirty="0" err="1" smtClean="0"/>
              <a:t>partes</a:t>
            </a:r>
            <a:r>
              <a:rPr lang="da-DK" dirty="0" smtClean="0"/>
              <a:t>, jf. </a:t>
            </a:r>
            <a:r>
              <a:rPr lang="da-DK" dirty="0"/>
              <a:t>Ø.L.D. af 7. juni 1991 i sag </a:t>
            </a:r>
            <a:r>
              <a:rPr lang="da-DK" dirty="0" smtClean="0"/>
              <a:t>14-448/1988 (U1991.781 delvis), hvis påtegningen ikke gives ?</a:t>
            </a:r>
          </a:p>
          <a:p>
            <a:pPr marL="266700" lvl="1"/>
            <a:endParaRPr lang="da-DK" dirty="0"/>
          </a:p>
          <a:p>
            <a:pPr marL="266700" lvl="1"/>
            <a:endParaRPr lang="da-DK" dirty="0" smtClean="0"/>
          </a:p>
          <a:p>
            <a:pPr marL="0" lvl="1" indent="0">
              <a:buNone/>
            </a:pPr>
            <a:r>
              <a:rPr lang="da-DK" dirty="0" smtClean="0"/>
              <a:t>Er der alternative måder at regulere det ?</a:t>
            </a:r>
          </a:p>
          <a:p>
            <a:pPr marL="0" lvl="1" indent="0">
              <a:buNone/>
            </a:pPr>
            <a:endParaRPr lang="da-DK" dirty="0"/>
          </a:p>
          <a:p>
            <a:pPr marL="285750" lvl="1" indent="-285750"/>
            <a:r>
              <a:rPr lang="da-DK" dirty="0" smtClean="0"/>
              <a:t>Kan det samme opnås ved en </a:t>
            </a:r>
            <a:r>
              <a:rPr lang="da-DK" dirty="0" err="1" smtClean="0"/>
              <a:t>købesumsregulering</a:t>
            </a:r>
            <a:r>
              <a:rPr lang="da-DK" dirty="0" smtClean="0"/>
              <a:t> ? </a:t>
            </a:r>
          </a:p>
          <a:p>
            <a:pPr marL="266700" lvl="1"/>
            <a:endParaRPr lang="da-DK" dirty="0" smtClean="0"/>
          </a:p>
          <a:p>
            <a:pPr marL="266700" lvl="1"/>
            <a:endParaRPr lang="da-DK" dirty="0" smtClean="0"/>
          </a:p>
          <a:p>
            <a:pPr marL="266700" lvl="1"/>
            <a:endParaRPr lang="da-DK" dirty="0" smtClean="0"/>
          </a:p>
        </p:txBody>
      </p:sp>
    </p:spTree>
    <p:extLst>
      <p:ext uri="{BB962C8B-B14F-4D97-AF65-F5344CB8AC3E}">
        <p14:creationId xmlns:p14="http://schemas.microsoft.com/office/powerpoint/2010/main" val="151379331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itel 1"/>
          <p:cNvSpPr>
            <a:spLocks noGrp="1"/>
          </p:cNvSpPr>
          <p:nvPr>
            <p:ph type="title"/>
          </p:nvPr>
        </p:nvSpPr>
        <p:spPr>
          <a:xfrm>
            <a:off x="658813" y="838200"/>
            <a:ext cx="7827962" cy="514738"/>
          </a:xfrm>
        </p:spPr>
        <p:txBody>
          <a:bodyPr lIns="72000" tIns="72000" rIns="72000" bIns="72000"/>
          <a:lstStyle/>
          <a:p>
            <a:r>
              <a:rPr lang="da-DK" dirty="0" smtClean="0"/>
              <a:t>Handel med og disponering af byggeretter</a:t>
            </a:r>
            <a:endParaRPr lang="da-DK" dirty="0"/>
          </a:p>
        </p:txBody>
      </p:sp>
      <p:sp>
        <p:nvSpPr>
          <p:cNvPr id="17" name="Rektangel 16"/>
          <p:cNvSpPr/>
          <p:nvPr/>
        </p:nvSpPr>
        <p:spPr>
          <a:xfrm>
            <a:off x="658813" y="1401218"/>
            <a:ext cx="3913187" cy="3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2" name="Pladsholder til diasnummer 1"/>
          <p:cNvSpPr>
            <a:spLocks noGrp="1"/>
          </p:cNvSpPr>
          <p:nvPr>
            <p:ph type="sldNum" sz="quarter" idx="12"/>
          </p:nvPr>
        </p:nvSpPr>
        <p:spPr/>
        <p:txBody>
          <a:bodyPr/>
          <a:lstStyle/>
          <a:p>
            <a:fld id="{2F9A5C36-0A88-4DE5-AA4B-1027874F930B}" type="slidenum">
              <a:rPr lang="da-DK" noProof="0" smtClean="0"/>
              <a:t>23</a:t>
            </a:fld>
            <a:endParaRPr lang="da-DK" noProof="0" dirty="0"/>
          </a:p>
        </p:txBody>
      </p:sp>
      <p:sp>
        <p:nvSpPr>
          <p:cNvPr id="6" name="Pladsholder til indhold 6"/>
          <p:cNvSpPr txBox="1">
            <a:spLocks/>
          </p:cNvSpPr>
          <p:nvPr/>
        </p:nvSpPr>
        <p:spPr>
          <a:xfrm>
            <a:off x="658813" y="1600200"/>
            <a:ext cx="7827962" cy="4838999"/>
          </a:xfrm>
          <a:prstGeom prst="rect">
            <a:avLst/>
          </a:prstGeom>
        </p:spPr>
        <p:txBody>
          <a:bodyPr lIns="72000" tIns="72000" bIns="72000"/>
          <a:lstStyle>
            <a:lvl1pPr marL="266700" indent="-266700" algn="l" defTabSz="914400" rtl="0" eaLnBrk="1" latinLnBrk="0" hangingPunct="1">
              <a:spcBef>
                <a:spcPts val="600"/>
              </a:spcBef>
              <a:buClr>
                <a:schemeClr val="accent4"/>
              </a:buClr>
              <a:buFont typeface="Arial" pitchFamily="34" charset="0"/>
              <a:buChar char="•"/>
              <a:defRPr sz="1800" kern="1200">
                <a:solidFill>
                  <a:schemeClr val="tx1"/>
                </a:solidFill>
                <a:latin typeface="+mn-lt"/>
                <a:ea typeface="+mn-ea"/>
                <a:cs typeface="+mn-cs"/>
              </a:defRPr>
            </a:lvl1pPr>
            <a:lvl2pPr marL="533400" indent="-266700" algn="l" defTabSz="914400" rtl="0" eaLnBrk="1" latinLnBrk="0" hangingPunct="1">
              <a:spcBef>
                <a:spcPts val="600"/>
              </a:spcBef>
              <a:buClr>
                <a:schemeClr val="accent4"/>
              </a:buClr>
              <a:buFont typeface="Arial" pitchFamily="34" charset="0"/>
              <a:buChar char="•"/>
              <a:defRPr sz="1800" kern="1200">
                <a:solidFill>
                  <a:schemeClr val="tx1"/>
                </a:solidFill>
                <a:latin typeface="+mn-lt"/>
                <a:ea typeface="+mn-ea"/>
                <a:cs typeface="+mn-cs"/>
              </a:defRPr>
            </a:lvl2pPr>
            <a:lvl3pPr marL="812800" indent="-279400" algn="l" defTabSz="914400" rtl="0" eaLnBrk="1" latinLnBrk="0" hangingPunct="1">
              <a:spcBef>
                <a:spcPts val="600"/>
              </a:spcBef>
              <a:buClr>
                <a:schemeClr val="accent4"/>
              </a:buClr>
              <a:buFont typeface="Arial" pitchFamily="34" charset="0"/>
              <a:buChar char="•"/>
              <a:defRPr sz="1800" kern="1200">
                <a:solidFill>
                  <a:schemeClr val="tx1"/>
                </a:solidFill>
                <a:latin typeface="+mn-lt"/>
                <a:ea typeface="+mn-ea"/>
                <a:cs typeface="+mn-cs"/>
              </a:defRPr>
            </a:lvl3pPr>
            <a:lvl4pPr marL="1079500" indent="-266700" algn="l" defTabSz="914400" rtl="0" eaLnBrk="1" latinLnBrk="0" hangingPunct="1">
              <a:spcBef>
                <a:spcPts val="600"/>
              </a:spcBef>
              <a:buClr>
                <a:schemeClr val="accent4"/>
              </a:buClr>
              <a:buFont typeface="Arial" pitchFamily="34" charset="0"/>
              <a:buChar char="•"/>
              <a:defRPr sz="1800" kern="1200">
                <a:solidFill>
                  <a:schemeClr val="tx1"/>
                </a:solidFill>
                <a:latin typeface="+mn-lt"/>
                <a:ea typeface="+mn-ea"/>
                <a:cs typeface="+mn-cs"/>
              </a:defRPr>
            </a:lvl4pPr>
            <a:lvl5pPr marL="1346200" indent="-266700" algn="l" defTabSz="914400" rtl="0" eaLnBrk="1" latinLnBrk="0" hangingPunct="1">
              <a:spcBef>
                <a:spcPts val="600"/>
              </a:spcBef>
              <a:buClr>
                <a:schemeClr val="accent4"/>
              </a:buClr>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1" indent="0">
              <a:buNone/>
            </a:pPr>
            <a:r>
              <a:rPr lang="da-DK" dirty="0" smtClean="0"/>
              <a:t>Påtegning efter planlovens § 42 på et servitut om omfordeling af byggeretter, så der kompenseres for en uhensigtsmæssig områdeafgrænsning i lokalplanen  </a:t>
            </a:r>
          </a:p>
          <a:p>
            <a:pPr marL="266700" lvl="1"/>
            <a:r>
              <a:rPr lang="da-DK" dirty="0" smtClean="0"/>
              <a:t>Eksempel: </a:t>
            </a:r>
          </a:p>
          <a:p>
            <a:pPr marL="266700" lvl="1"/>
            <a:r>
              <a:rPr lang="da-DK" dirty="0" smtClean="0"/>
              <a:t>En del af naboens P-plads på 200 </a:t>
            </a:r>
            <a:r>
              <a:rPr lang="da-DK" dirty="0" err="1" smtClean="0"/>
              <a:t>kvm</a:t>
            </a:r>
            <a:r>
              <a:rPr lang="da-DK" dirty="0" smtClean="0"/>
              <a:t> med hegn omkring og dyrt overvågningsudstyr ligger inden for lokalområdet og på den matrikel, der skal bebygges</a:t>
            </a:r>
          </a:p>
          <a:p>
            <a:pPr marL="266700" lvl="1"/>
            <a:r>
              <a:rPr lang="da-DK" dirty="0" smtClean="0"/>
              <a:t>Der kan opnås enighed mellem projektudvikleren og naboen om et magelæg, så P-pladsen byttes ud med at andet tilsvarende areal</a:t>
            </a:r>
          </a:p>
          <a:p>
            <a:pPr marL="266700" lvl="1"/>
            <a:r>
              <a:rPr lang="da-DK" dirty="0"/>
              <a:t>K</a:t>
            </a:r>
            <a:r>
              <a:rPr lang="da-DK" dirty="0" smtClean="0"/>
              <a:t>an projektudvikleren beholde byggeretten på P-plads arealet, selv om han altså ikke beholder ejerskabet ?</a:t>
            </a:r>
          </a:p>
          <a:p>
            <a:pPr marL="266700" lvl="1"/>
            <a:endParaRPr lang="da-DK" dirty="0" smtClean="0"/>
          </a:p>
          <a:p>
            <a:pPr marL="266700" lvl="1"/>
            <a:endParaRPr lang="da-DK" dirty="0" smtClean="0"/>
          </a:p>
          <a:p>
            <a:pPr marL="266700" lvl="1"/>
            <a:endParaRPr lang="da-DK" dirty="0" smtClean="0"/>
          </a:p>
        </p:txBody>
      </p:sp>
    </p:spTree>
    <p:extLst>
      <p:ext uri="{BB962C8B-B14F-4D97-AF65-F5344CB8AC3E}">
        <p14:creationId xmlns:p14="http://schemas.microsoft.com/office/powerpoint/2010/main" val="128432278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ktangel 11"/>
          <p:cNvSpPr/>
          <p:nvPr/>
        </p:nvSpPr>
        <p:spPr>
          <a:xfrm>
            <a:off x="933105" y="1928434"/>
            <a:ext cx="6671655" cy="2616365"/>
          </a:xfrm>
          <a:prstGeom prst="rect">
            <a:avLst/>
          </a:prstGeom>
        </p:spPr>
        <p:txBody>
          <a:bodyPr wrap="square" lIns="122182" tIns="61091" rIns="122182" bIns="61091">
            <a:spAutoFit/>
          </a:bodyPr>
          <a:lstStyle/>
          <a:p>
            <a:r>
              <a:rPr lang="da-DK" dirty="0" smtClean="0"/>
              <a:t>BR-arealer </a:t>
            </a:r>
            <a:r>
              <a:rPr lang="da-DK" dirty="0"/>
              <a:t>	Bygningsreglement  	Byggelov </a:t>
            </a:r>
            <a:endParaRPr lang="da-DK" dirty="0" smtClean="0"/>
          </a:p>
          <a:p>
            <a:endParaRPr lang="da-DK" dirty="0"/>
          </a:p>
          <a:p>
            <a:r>
              <a:rPr lang="da-DK" dirty="0" smtClean="0"/>
              <a:t>Lejemåls-arealer </a:t>
            </a:r>
            <a:r>
              <a:rPr lang="da-DK" dirty="0"/>
              <a:t>	</a:t>
            </a:r>
            <a:r>
              <a:rPr lang="da-DK" dirty="0" err="1" smtClean="0"/>
              <a:t>Bekg</a:t>
            </a:r>
            <a:r>
              <a:rPr lang="da-DK" dirty="0" smtClean="0"/>
              <a:t>. </a:t>
            </a:r>
            <a:r>
              <a:rPr lang="da-DK" dirty="0"/>
              <a:t>311 af </a:t>
            </a:r>
            <a:r>
              <a:rPr lang="da-DK" dirty="0" smtClean="0"/>
              <a:t>27.6.1983 </a:t>
            </a:r>
            <a:r>
              <a:rPr lang="da-DK" dirty="0"/>
              <a:t>	</a:t>
            </a:r>
            <a:r>
              <a:rPr lang="da-DK" dirty="0" smtClean="0"/>
              <a:t>Lejelovgivning </a:t>
            </a:r>
          </a:p>
          <a:p>
            <a:endParaRPr lang="da-DK" dirty="0"/>
          </a:p>
          <a:p>
            <a:r>
              <a:rPr lang="da-DK" dirty="0" smtClean="0"/>
              <a:t>BBR </a:t>
            </a:r>
            <a:r>
              <a:rPr lang="da-DK" dirty="0"/>
              <a:t>arealer 	</a:t>
            </a:r>
            <a:r>
              <a:rPr lang="da-DK" dirty="0">
                <a:hlinkClick r:id="rId2"/>
              </a:rPr>
              <a:t>http://</a:t>
            </a:r>
            <a:r>
              <a:rPr lang="da-DK" dirty="0" smtClean="0">
                <a:hlinkClick r:id="rId2"/>
              </a:rPr>
              <a:t>bbr.dk/instruks/0/5/0</a:t>
            </a:r>
            <a:r>
              <a:rPr lang="da-DK" dirty="0"/>
              <a:t>	</a:t>
            </a:r>
            <a:r>
              <a:rPr lang="da-DK" dirty="0" smtClean="0"/>
              <a:t>BBR-lov </a:t>
            </a:r>
          </a:p>
          <a:p>
            <a:endParaRPr lang="da-DK" dirty="0" smtClean="0"/>
          </a:p>
          <a:p>
            <a:r>
              <a:rPr lang="da-DK" dirty="0" smtClean="0"/>
              <a:t>Ejerlejligheder </a:t>
            </a:r>
            <a:r>
              <a:rPr lang="da-DK" dirty="0"/>
              <a:t>	</a:t>
            </a:r>
            <a:r>
              <a:rPr lang="da-DK" dirty="0" err="1" smtClean="0"/>
              <a:t>Cirk</a:t>
            </a:r>
            <a:r>
              <a:rPr lang="da-DK" dirty="0" smtClean="0"/>
              <a:t>. 177 af 25.8.1977 </a:t>
            </a:r>
            <a:r>
              <a:rPr lang="da-DK" dirty="0"/>
              <a:t>	</a:t>
            </a:r>
            <a:r>
              <a:rPr lang="da-DK" dirty="0" smtClean="0"/>
              <a:t>Ejerlejlighedslov </a:t>
            </a:r>
            <a:r>
              <a:rPr lang="da-DK" dirty="0"/>
              <a:t>	</a:t>
            </a:r>
          </a:p>
          <a:p>
            <a:r>
              <a:rPr lang="da-DK" dirty="0"/>
              <a:t>	</a:t>
            </a:r>
          </a:p>
          <a:p>
            <a:pPr marL="285750" indent="-285750">
              <a:buFont typeface="Arial" pitchFamily="34" charset="0"/>
              <a:buChar char="•"/>
            </a:pPr>
            <a:endParaRPr lang="da-DK" dirty="0"/>
          </a:p>
        </p:txBody>
      </p:sp>
      <p:sp>
        <p:nvSpPr>
          <p:cNvPr id="19" name="Titel 1"/>
          <p:cNvSpPr>
            <a:spLocks noGrp="1"/>
          </p:cNvSpPr>
          <p:nvPr>
            <p:ph type="title"/>
          </p:nvPr>
        </p:nvSpPr>
        <p:spPr>
          <a:xfrm>
            <a:off x="658813" y="838200"/>
            <a:ext cx="7827962" cy="514738"/>
          </a:xfrm>
        </p:spPr>
        <p:txBody>
          <a:bodyPr lIns="72000" tIns="72000" rIns="72000" bIns="72000"/>
          <a:lstStyle/>
          <a:p>
            <a:r>
              <a:rPr lang="da-DK" dirty="0" smtClean="0"/>
              <a:t>Byggeretter</a:t>
            </a:r>
            <a:endParaRPr lang="da-DK" dirty="0"/>
          </a:p>
        </p:txBody>
      </p:sp>
      <p:sp>
        <p:nvSpPr>
          <p:cNvPr id="17" name="Rektangel 16"/>
          <p:cNvSpPr/>
          <p:nvPr/>
        </p:nvSpPr>
        <p:spPr>
          <a:xfrm>
            <a:off x="658813" y="1401218"/>
            <a:ext cx="3913187" cy="3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2" name="Pladsholder til diasnummer 1"/>
          <p:cNvSpPr>
            <a:spLocks noGrp="1"/>
          </p:cNvSpPr>
          <p:nvPr>
            <p:ph type="sldNum" sz="quarter" idx="12"/>
          </p:nvPr>
        </p:nvSpPr>
        <p:spPr/>
        <p:txBody>
          <a:bodyPr/>
          <a:lstStyle/>
          <a:p>
            <a:fld id="{2F9A5C36-0A88-4DE5-AA4B-1027874F930B}" type="slidenum">
              <a:rPr lang="da-DK" noProof="0" smtClean="0"/>
              <a:t>24</a:t>
            </a:fld>
            <a:endParaRPr lang="da-DK" noProof="0" dirty="0"/>
          </a:p>
        </p:txBody>
      </p:sp>
    </p:spTree>
    <p:extLst>
      <p:ext uri="{BB962C8B-B14F-4D97-AF65-F5344CB8AC3E}">
        <p14:creationId xmlns:p14="http://schemas.microsoft.com/office/powerpoint/2010/main" val="309969916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Titel 31"/>
          <p:cNvSpPr>
            <a:spLocks noGrp="1"/>
          </p:cNvSpPr>
          <p:nvPr>
            <p:ph type="ctrTitle"/>
          </p:nvPr>
        </p:nvSpPr>
        <p:spPr>
          <a:xfrm>
            <a:off x="546100" y="2748088"/>
            <a:ext cx="5925951" cy="1522800"/>
          </a:xfrm>
        </p:spPr>
        <p:txBody>
          <a:bodyPr>
            <a:normAutofit fontScale="90000"/>
          </a:bodyPr>
          <a:lstStyle/>
          <a:p>
            <a:pPr>
              <a:spcAft>
                <a:spcPts val="1800"/>
              </a:spcAft>
              <a:defRPr/>
            </a:pPr>
            <a:r>
              <a:rPr lang="da-DK" sz="2700" dirty="0" smtClean="0">
                <a:solidFill>
                  <a:schemeClr val="tx1">
                    <a:lumMod val="75000"/>
                    <a:lumOff val="25000"/>
                  </a:schemeClr>
                </a:solidFill>
              </a:rPr>
              <a:t/>
            </a:r>
            <a:br>
              <a:rPr lang="da-DK" sz="2700" dirty="0" smtClean="0">
                <a:solidFill>
                  <a:schemeClr val="tx1">
                    <a:lumMod val="75000"/>
                    <a:lumOff val="25000"/>
                  </a:schemeClr>
                </a:solidFill>
              </a:rPr>
            </a:br>
            <a:r>
              <a:rPr lang="da-DK" sz="2700" dirty="0" smtClean="0">
                <a:solidFill>
                  <a:schemeClr val="tx1">
                    <a:lumMod val="75000"/>
                    <a:lumOff val="25000"/>
                  </a:schemeClr>
                </a:solidFill>
              </a:rPr>
              <a:t>Fællesarealer – drift, vedligeholdelse og ejerskab</a:t>
            </a:r>
            <a:br>
              <a:rPr lang="da-DK" sz="2700" dirty="0" smtClean="0">
                <a:solidFill>
                  <a:schemeClr val="tx1">
                    <a:lumMod val="75000"/>
                    <a:lumOff val="25000"/>
                  </a:schemeClr>
                </a:solidFill>
              </a:rPr>
            </a:br>
            <a:r>
              <a:rPr lang="da-DK" sz="1800" b="1" dirty="0" smtClean="0">
                <a:solidFill>
                  <a:schemeClr val="tx1">
                    <a:lumMod val="75000"/>
                    <a:lumOff val="25000"/>
                  </a:schemeClr>
                </a:solidFill>
              </a:rPr>
              <a:t/>
            </a:r>
            <a:br>
              <a:rPr lang="da-DK" sz="1800" b="1" dirty="0" smtClean="0">
                <a:solidFill>
                  <a:schemeClr val="tx1">
                    <a:lumMod val="75000"/>
                    <a:lumOff val="25000"/>
                  </a:schemeClr>
                </a:solidFill>
              </a:rPr>
            </a:br>
            <a:r>
              <a:rPr lang="da-DK" sz="1400" b="1" dirty="0" smtClean="0">
                <a:solidFill>
                  <a:schemeClr val="tx1">
                    <a:lumMod val="75000"/>
                    <a:lumOff val="25000"/>
                  </a:schemeClr>
                </a:solidFill>
              </a:rPr>
              <a:t/>
            </a:r>
            <a:br>
              <a:rPr lang="da-DK" sz="1400" b="1" dirty="0" smtClean="0">
                <a:solidFill>
                  <a:schemeClr val="tx1">
                    <a:lumMod val="75000"/>
                    <a:lumOff val="25000"/>
                  </a:schemeClr>
                </a:solidFill>
              </a:rPr>
            </a:br>
            <a:r>
              <a:rPr lang="da-DK" sz="1300" dirty="0" smtClean="0">
                <a:solidFill>
                  <a:schemeClr val="tx1">
                    <a:lumMod val="75000"/>
                    <a:lumOff val="25000"/>
                  </a:schemeClr>
                </a:solidFill>
              </a:rPr>
              <a:t/>
            </a:r>
            <a:br>
              <a:rPr lang="da-DK" sz="1300" dirty="0" smtClean="0">
                <a:solidFill>
                  <a:schemeClr val="tx1">
                    <a:lumMod val="75000"/>
                    <a:lumOff val="25000"/>
                  </a:schemeClr>
                </a:solidFill>
              </a:rPr>
            </a:br>
            <a:endParaRPr lang="da-DK" sz="1300" dirty="0">
              <a:solidFill>
                <a:schemeClr val="tx1">
                  <a:lumMod val="75000"/>
                  <a:lumOff val="25000"/>
                </a:schemeClr>
              </a:solidFill>
            </a:endParaRPr>
          </a:p>
        </p:txBody>
      </p:sp>
      <p:pic>
        <p:nvPicPr>
          <p:cNvPr id="12" name="Pladsholder til billede 11"/>
          <p:cNvPicPr>
            <a:picLocks noGrp="1" noChangeAspect="1"/>
          </p:cNvPicPr>
          <p:nvPr>
            <p:ph type="pic" sz="quarter" idx="13"/>
          </p:nvPr>
        </p:nvPicPr>
        <p:blipFill>
          <a:blip r:embed="rId2" cstate="print">
            <a:extLst>
              <a:ext uri="{28A0092B-C50C-407E-A947-70E740481C1C}">
                <a14:useLocalDpi xmlns:a14="http://schemas.microsoft.com/office/drawing/2010/main" val="0"/>
              </a:ext>
            </a:extLst>
          </a:blip>
          <a:srcRect l="5863" r="5863"/>
          <a:stretch>
            <a:fillRect/>
          </a:stretch>
        </p:blipFill>
        <p:spPr/>
      </p:pic>
    </p:spTree>
    <p:extLst>
      <p:ext uri="{BB962C8B-B14F-4D97-AF65-F5344CB8AC3E}">
        <p14:creationId xmlns:p14="http://schemas.microsoft.com/office/powerpoint/2010/main" val="186296799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p:cNvSpPr>
            <a:spLocks noGrp="1"/>
          </p:cNvSpPr>
          <p:nvPr>
            <p:ph type="title"/>
          </p:nvPr>
        </p:nvSpPr>
        <p:spPr>
          <a:xfrm>
            <a:off x="658813" y="838200"/>
            <a:ext cx="7342187" cy="1622734"/>
          </a:xfrm>
        </p:spPr>
        <p:txBody>
          <a:bodyPr lIns="72000" tIns="72000" bIns="72000"/>
          <a:lstStyle/>
          <a:p>
            <a:r>
              <a:rPr lang="da-DK" dirty="0"/>
              <a:t>Grænser for lokalplanlægning</a:t>
            </a:r>
            <a:br>
              <a:rPr lang="da-DK" dirty="0"/>
            </a:br>
            <a:r>
              <a:rPr lang="da-DK" dirty="0"/>
              <a:t/>
            </a:r>
            <a:br>
              <a:rPr lang="da-DK" dirty="0"/>
            </a:br>
            <a:r>
              <a:rPr lang="da-DK" dirty="0"/>
              <a:t/>
            </a:r>
            <a:br>
              <a:rPr lang="da-DK" dirty="0"/>
            </a:br>
            <a:endParaRPr lang="en-GB" dirty="0"/>
          </a:p>
        </p:txBody>
      </p:sp>
      <p:sp>
        <p:nvSpPr>
          <p:cNvPr id="7" name="Pladsholder til indhold 6"/>
          <p:cNvSpPr>
            <a:spLocks noGrp="1"/>
          </p:cNvSpPr>
          <p:nvPr>
            <p:ph idx="1"/>
          </p:nvPr>
        </p:nvSpPr>
        <p:spPr>
          <a:xfrm>
            <a:off x="658813" y="1600200"/>
            <a:ext cx="7827962" cy="3884891"/>
          </a:xfrm>
        </p:spPr>
        <p:txBody>
          <a:bodyPr lIns="72000" tIns="72000" bIns="72000"/>
          <a:lstStyle/>
          <a:p>
            <a:r>
              <a:rPr lang="da-DK" dirty="0"/>
              <a:t>Er der grænser for, hvad der kan bestemmes i en lokalplan?</a:t>
            </a:r>
          </a:p>
          <a:p>
            <a:pPr lvl="1"/>
            <a:r>
              <a:rPr lang="da-DK" dirty="0"/>
              <a:t>Hjemmelskravet - lokalplanbestemmelser skal have hjemmel i ”emnekataloget” i § 15, stk. 2 (udtømmende)</a:t>
            </a:r>
          </a:p>
          <a:p>
            <a:pPr lvl="1"/>
            <a:r>
              <a:rPr lang="da-DK" dirty="0"/>
              <a:t>Rammestyring: Forholdet til overordnet planlægning</a:t>
            </a:r>
          </a:p>
          <a:p>
            <a:pPr lvl="1"/>
            <a:r>
              <a:rPr lang="da-DK" dirty="0"/>
              <a:t>Ejer- og brugerforhold </a:t>
            </a:r>
          </a:p>
          <a:p>
            <a:pPr lvl="2"/>
            <a:r>
              <a:rPr lang="da-DK" dirty="0"/>
              <a:t>U 2006.306H (Timeshare</a:t>
            </a:r>
            <a:r>
              <a:rPr lang="da-DK" dirty="0" smtClean="0"/>
              <a:t>)</a:t>
            </a:r>
          </a:p>
          <a:p>
            <a:pPr lvl="2"/>
            <a:r>
              <a:rPr lang="da-DK" dirty="0"/>
              <a:t>KFE </a:t>
            </a:r>
            <a:r>
              <a:rPr lang="da-DK" dirty="0" smtClean="0"/>
              <a:t>2004.272NKN (Ældre- og almenbolig)</a:t>
            </a:r>
          </a:p>
          <a:p>
            <a:pPr lvl="1"/>
            <a:r>
              <a:rPr lang="da-DK" dirty="0" smtClean="0"/>
              <a:t>Pålægge </a:t>
            </a:r>
            <a:r>
              <a:rPr lang="da-DK" dirty="0"/>
              <a:t>handlepligt og opstille betingelser </a:t>
            </a:r>
          </a:p>
          <a:p>
            <a:pPr lvl="2"/>
            <a:r>
              <a:rPr lang="da-DK" dirty="0"/>
              <a:t>§ 15, stk. 2, nr. 11 og 12</a:t>
            </a:r>
          </a:p>
          <a:p>
            <a:pPr lvl="1"/>
            <a:r>
              <a:rPr lang="da-DK" dirty="0"/>
              <a:t>Bestemme tids- eller rækkefølge for virkeliggørelsen</a:t>
            </a:r>
          </a:p>
          <a:p>
            <a:pPr lvl="2"/>
            <a:r>
              <a:rPr lang="da-DK" dirty="0" err="1"/>
              <a:t>Smh</a:t>
            </a:r>
            <a:r>
              <a:rPr lang="da-DK" dirty="0"/>
              <a:t>. § 11 b, stk. 1, nr. 12, om kommuneplaner</a:t>
            </a:r>
          </a:p>
        </p:txBody>
      </p:sp>
      <p:sp>
        <p:nvSpPr>
          <p:cNvPr id="2" name="Pladsholder til diasnummer 1"/>
          <p:cNvSpPr>
            <a:spLocks noGrp="1"/>
          </p:cNvSpPr>
          <p:nvPr>
            <p:ph type="sldNum" sz="quarter" idx="12"/>
          </p:nvPr>
        </p:nvSpPr>
        <p:spPr/>
        <p:txBody>
          <a:bodyPr/>
          <a:lstStyle/>
          <a:p>
            <a:fld id="{2F9A5C36-0A88-4DE5-AA4B-1027874F930B}" type="slidenum">
              <a:rPr lang="da-DK" noProof="0" smtClean="0"/>
              <a:t>26</a:t>
            </a:fld>
            <a:endParaRPr lang="da-DK" noProof="0" dirty="0"/>
          </a:p>
        </p:txBody>
      </p:sp>
      <p:sp>
        <p:nvSpPr>
          <p:cNvPr id="8" name="Rektangel 7"/>
          <p:cNvSpPr/>
          <p:nvPr/>
        </p:nvSpPr>
        <p:spPr>
          <a:xfrm>
            <a:off x="658813" y="1401218"/>
            <a:ext cx="3913187" cy="3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Tree>
    <p:extLst>
      <p:ext uri="{BB962C8B-B14F-4D97-AF65-F5344CB8AC3E}">
        <p14:creationId xmlns:p14="http://schemas.microsoft.com/office/powerpoint/2010/main" val="100980874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p:cNvSpPr>
            <a:spLocks noGrp="1"/>
          </p:cNvSpPr>
          <p:nvPr>
            <p:ph type="title"/>
          </p:nvPr>
        </p:nvSpPr>
        <p:spPr>
          <a:xfrm>
            <a:off x="658813" y="838200"/>
            <a:ext cx="7342187" cy="1622734"/>
          </a:xfrm>
        </p:spPr>
        <p:txBody>
          <a:bodyPr lIns="72000" tIns="72000" bIns="72000"/>
          <a:lstStyle/>
          <a:p>
            <a:r>
              <a:rPr lang="da-DK" dirty="0"/>
              <a:t>Handlepligt og ejerforhold – skødepligt</a:t>
            </a:r>
            <a:br>
              <a:rPr lang="da-DK" dirty="0"/>
            </a:br>
            <a:r>
              <a:rPr lang="da-DK" dirty="0"/>
              <a:t/>
            </a:r>
            <a:br>
              <a:rPr lang="da-DK" dirty="0"/>
            </a:br>
            <a:r>
              <a:rPr lang="da-DK" dirty="0"/>
              <a:t/>
            </a:r>
            <a:br>
              <a:rPr lang="da-DK" dirty="0"/>
            </a:br>
            <a:endParaRPr lang="en-GB" dirty="0"/>
          </a:p>
        </p:txBody>
      </p:sp>
      <p:sp>
        <p:nvSpPr>
          <p:cNvPr id="7" name="Pladsholder til indhold 6"/>
          <p:cNvSpPr>
            <a:spLocks noGrp="1"/>
          </p:cNvSpPr>
          <p:nvPr>
            <p:ph idx="1"/>
          </p:nvPr>
        </p:nvSpPr>
        <p:spPr>
          <a:xfrm>
            <a:off x="658813" y="1600200"/>
            <a:ext cx="7827962" cy="3654059"/>
          </a:xfrm>
        </p:spPr>
        <p:txBody>
          <a:bodyPr lIns="72000" tIns="72000" bIns="72000"/>
          <a:lstStyle/>
          <a:p>
            <a:r>
              <a:rPr lang="da-DK" dirty="0"/>
              <a:t>§ 15, stk. 2, nr. 2: Anvendelsen af et bestemt areal</a:t>
            </a:r>
          </a:p>
          <a:p>
            <a:pPr lvl="1"/>
            <a:r>
              <a:rPr lang="da-DK" dirty="0"/>
              <a:t>Fællesareal for en grundejerforening</a:t>
            </a:r>
          </a:p>
          <a:p>
            <a:r>
              <a:rPr lang="da-DK" dirty="0"/>
              <a:t>§ 15, stk. 2, nr. 13: Oprettelse af grundejerforening og foreningens pligt til at forestå drift, etablering og vedligeholdelse af fællesarealer</a:t>
            </a:r>
          </a:p>
          <a:p>
            <a:pPr lvl="1"/>
            <a:r>
              <a:rPr lang="da-DK" dirty="0"/>
              <a:t>Grundejerforeningerne skal forestå drift og vedligeholdelse af de i §§ 5, 8 og 9 nævnte fælleshus, veje, stier, beplantning…</a:t>
            </a:r>
          </a:p>
          <a:p>
            <a:r>
              <a:rPr lang="da-DK" dirty="0"/>
              <a:t>Indeholder § 15, stk. 2, nr. 13, hjemmel til at bestemme:</a:t>
            </a:r>
          </a:p>
          <a:p>
            <a:pPr lvl="1"/>
            <a:r>
              <a:rPr lang="da-DK" dirty="0"/>
              <a:t>Grundejerforeningen er pligtig at tage skøde på fællesarealer og fællesanlæg, såsom fælles friarealer, fælles parkeringsarealer, interne stier, vandløb, søer, fælles bilvask- og affaldssorteringsarealer m.v</a:t>
            </a:r>
            <a:r>
              <a:rPr lang="da-DK" dirty="0" smtClean="0"/>
              <a:t>.?</a:t>
            </a:r>
            <a:endParaRPr lang="da-DK" dirty="0"/>
          </a:p>
          <a:p>
            <a:r>
              <a:rPr lang="da-DK" dirty="0"/>
              <a:t>Planstyrelsens Vejledning nr. </a:t>
            </a:r>
            <a:r>
              <a:rPr lang="da-DK" dirty="0" smtClean="0"/>
              <a:t>7/1983, MAD 2004.401NKN </a:t>
            </a:r>
            <a:r>
              <a:rPr lang="da-DK" dirty="0"/>
              <a:t>og MAD </a:t>
            </a:r>
            <a:r>
              <a:rPr lang="da-DK" dirty="0" smtClean="0"/>
              <a:t>2012.2768B </a:t>
            </a:r>
            <a:endParaRPr lang="da-DK" dirty="0"/>
          </a:p>
        </p:txBody>
      </p:sp>
      <p:sp>
        <p:nvSpPr>
          <p:cNvPr id="2" name="Pladsholder til diasnummer 1"/>
          <p:cNvSpPr>
            <a:spLocks noGrp="1"/>
          </p:cNvSpPr>
          <p:nvPr>
            <p:ph type="sldNum" sz="quarter" idx="12"/>
          </p:nvPr>
        </p:nvSpPr>
        <p:spPr/>
        <p:txBody>
          <a:bodyPr/>
          <a:lstStyle/>
          <a:p>
            <a:fld id="{2F9A5C36-0A88-4DE5-AA4B-1027874F930B}" type="slidenum">
              <a:rPr lang="da-DK" noProof="0" smtClean="0"/>
              <a:t>27</a:t>
            </a:fld>
            <a:endParaRPr lang="da-DK" noProof="0" dirty="0"/>
          </a:p>
        </p:txBody>
      </p:sp>
      <p:sp>
        <p:nvSpPr>
          <p:cNvPr id="8" name="Rektangel 7"/>
          <p:cNvSpPr/>
          <p:nvPr/>
        </p:nvSpPr>
        <p:spPr>
          <a:xfrm>
            <a:off x="658813" y="1401218"/>
            <a:ext cx="3913187" cy="3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Tree>
    <p:extLst>
      <p:ext uri="{BB962C8B-B14F-4D97-AF65-F5344CB8AC3E}">
        <p14:creationId xmlns:p14="http://schemas.microsoft.com/office/powerpoint/2010/main" val="45746592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p:cNvSpPr>
            <a:spLocks noGrp="1"/>
          </p:cNvSpPr>
          <p:nvPr>
            <p:ph type="title"/>
          </p:nvPr>
        </p:nvSpPr>
        <p:spPr>
          <a:xfrm>
            <a:off x="658813" y="838200"/>
            <a:ext cx="7342187" cy="1622734"/>
          </a:xfrm>
        </p:spPr>
        <p:txBody>
          <a:bodyPr lIns="72000" tIns="72000" bIns="72000"/>
          <a:lstStyle/>
          <a:p>
            <a:r>
              <a:rPr lang="da-DK" dirty="0" smtClean="0"/>
              <a:t>Lidt mere om grundejerforeninger</a:t>
            </a:r>
            <a:r>
              <a:rPr lang="da-DK" dirty="0"/>
              <a:t/>
            </a:r>
            <a:br>
              <a:rPr lang="da-DK" dirty="0"/>
            </a:br>
            <a:r>
              <a:rPr lang="da-DK" dirty="0"/>
              <a:t/>
            </a:r>
            <a:br>
              <a:rPr lang="da-DK" dirty="0"/>
            </a:br>
            <a:r>
              <a:rPr lang="da-DK" dirty="0"/>
              <a:t/>
            </a:r>
            <a:br>
              <a:rPr lang="da-DK" dirty="0"/>
            </a:br>
            <a:endParaRPr lang="en-GB" dirty="0"/>
          </a:p>
        </p:txBody>
      </p:sp>
      <p:sp>
        <p:nvSpPr>
          <p:cNvPr id="7" name="Pladsholder til indhold 6"/>
          <p:cNvSpPr>
            <a:spLocks noGrp="1"/>
          </p:cNvSpPr>
          <p:nvPr>
            <p:ph idx="1"/>
          </p:nvPr>
        </p:nvSpPr>
        <p:spPr>
          <a:xfrm>
            <a:off x="658813" y="1600200"/>
            <a:ext cx="7827962" cy="2900006"/>
          </a:xfrm>
        </p:spPr>
        <p:txBody>
          <a:bodyPr lIns="72000" tIns="72000" bIns="72000"/>
          <a:lstStyle/>
          <a:p>
            <a:pPr marL="0" indent="0">
              <a:buNone/>
            </a:pPr>
            <a:r>
              <a:rPr lang="da-DK" dirty="0" smtClean="0"/>
              <a:t>Er det smart at grundejerforeningen ejer fællesarealerne ?</a:t>
            </a:r>
            <a:endParaRPr lang="da-DK" dirty="0"/>
          </a:p>
          <a:p>
            <a:pPr lvl="1"/>
            <a:r>
              <a:rPr lang="da-DK" dirty="0" smtClean="0"/>
              <a:t>Byggeret på fællesarealet skal håndteres</a:t>
            </a:r>
          </a:p>
          <a:p>
            <a:pPr lvl="1"/>
            <a:r>
              <a:rPr lang="da-DK" dirty="0" smtClean="0"/>
              <a:t>Ofte er fællesmatrikelskellet alligevel ikke identisk med vedligeholdelsesskel</a:t>
            </a:r>
          </a:p>
          <a:p>
            <a:pPr lvl="1"/>
            <a:r>
              <a:rPr lang="da-DK" dirty="0"/>
              <a:t>Skøde til grundejerforening kan give anledning til tvist om </a:t>
            </a:r>
            <a:r>
              <a:rPr lang="da-DK" dirty="0" smtClean="0"/>
              <a:t>mangler</a:t>
            </a:r>
          </a:p>
          <a:p>
            <a:pPr lvl="1"/>
            <a:endParaRPr lang="da-DK" dirty="0"/>
          </a:p>
          <a:p>
            <a:pPr marL="1588" lvl="1" indent="0">
              <a:buNone/>
            </a:pPr>
            <a:r>
              <a:rPr lang="da-DK" dirty="0" smtClean="0"/>
              <a:t> Anlæg af fællesarealer</a:t>
            </a:r>
          </a:p>
          <a:p>
            <a:pPr marL="539750" lvl="1" indent="-285750"/>
            <a:r>
              <a:rPr lang="da-DK" dirty="0" smtClean="0"/>
              <a:t>Trepartsforhold om mangler – grundejerforening/developer/kommune</a:t>
            </a:r>
          </a:p>
          <a:p>
            <a:pPr marL="287338" lvl="1" indent="-285750"/>
            <a:endParaRPr lang="da-DK" dirty="0"/>
          </a:p>
        </p:txBody>
      </p:sp>
      <p:sp>
        <p:nvSpPr>
          <p:cNvPr id="2" name="Pladsholder til diasnummer 1"/>
          <p:cNvSpPr>
            <a:spLocks noGrp="1"/>
          </p:cNvSpPr>
          <p:nvPr>
            <p:ph type="sldNum" sz="quarter" idx="12"/>
          </p:nvPr>
        </p:nvSpPr>
        <p:spPr/>
        <p:txBody>
          <a:bodyPr/>
          <a:lstStyle/>
          <a:p>
            <a:fld id="{2F9A5C36-0A88-4DE5-AA4B-1027874F930B}" type="slidenum">
              <a:rPr lang="da-DK" noProof="0" smtClean="0"/>
              <a:t>28</a:t>
            </a:fld>
            <a:endParaRPr lang="da-DK" noProof="0" dirty="0"/>
          </a:p>
        </p:txBody>
      </p:sp>
      <p:sp>
        <p:nvSpPr>
          <p:cNvPr id="8" name="Rektangel 7"/>
          <p:cNvSpPr/>
          <p:nvPr/>
        </p:nvSpPr>
        <p:spPr>
          <a:xfrm>
            <a:off x="658813" y="1401218"/>
            <a:ext cx="3913187" cy="3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Tree>
    <p:extLst>
      <p:ext uri="{BB962C8B-B14F-4D97-AF65-F5344CB8AC3E}">
        <p14:creationId xmlns:p14="http://schemas.microsoft.com/office/powerpoint/2010/main" val="387073983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Titel 31"/>
          <p:cNvSpPr>
            <a:spLocks noGrp="1"/>
          </p:cNvSpPr>
          <p:nvPr>
            <p:ph type="ctrTitle"/>
          </p:nvPr>
        </p:nvSpPr>
        <p:spPr>
          <a:xfrm>
            <a:off x="546100" y="2748088"/>
            <a:ext cx="5925951" cy="1522800"/>
          </a:xfrm>
        </p:spPr>
        <p:txBody>
          <a:bodyPr>
            <a:normAutofit fontScale="90000"/>
          </a:bodyPr>
          <a:lstStyle/>
          <a:p>
            <a:pPr>
              <a:spcAft>
                <a:spcPts val="1800"/>
              </a:spcAft>
              <a:defRPr/>
            </a:pPr>
            <a:r>
              <a:rPr lang="da-DK" sz="2700" dirty="0" smtClean="0">
                <a:solidFill>
                  <a:schemeClr val="tx1">
                    <a:lumMod val="75000"/>
                    <a:lumOff val="25000"/>
                  </a:schemeClr>
                </a:solidFill>
              </a:rPr>
              <a:t/>
            </a:r>
            <a:br>
              <a:rPr lang="da-DK" sz="2700" dirty="0" smtClean="0">
                <a:solidFill>
                  <a:schemeClr val="tx1">
                    <a:lumMod val="75000"/>
                    <a:lumOff val="25000"/>
                  </a:schemeClr>
                </a:solidFill>
              </a:rPr>
            </a:br>
            <a:r>
              <a:rPr lang="da-DK" sz="2700" dirty="0" smtClean="0">
                <a:solidFill>
                  <a:schemeClr val="tx1">
                    <a:lumMod val="75000"/>
                    <a:lumOff val="25000"/>
                  </a:schemeClr>
                </a:solidFill>
              </a:rPr>
              <a:t>Lidt om byggetilladelser</a:t>
            </a:r>
            <a:br>
              <a:rPr lang="da-DK" sz="2700" dirty="0" smtClean="0">
                <a:solidFill>
                  <a:schemeClr val="tx1">
                    <a:lumMod val="75000"/>
                    <a:lumOff val="25000"/>
                  </a:schemeClr>
                </a:solidFill>
              </a:rPr>
            </a:br>
            <a:r>
              <a:rPr lang="da-DK" sz="1800" b="1" dirty="0" smtClean="0">
                <a:solidFill>
                  <a:schemeClr val="tx1">
                    <a:lumMod val="75000"/>
                    <a:lumOff val="25000"/>
                  </a:schemeClr>
                </a:solidFill>
              </a:rPr>
              <a:t/>
            </a:r>
            <a:br>
              <a:rPr lang="da-DK" sz="1800" b="1" dirty="0" smtClean="0">
                <a:solidFill>
                  <a:schemeClr val="tx1">
                    <a:lumMod val="75000"/>
                    <a:lumOff val="25000"/>
                  </a:schemeClr>
                </a:solidFill>
              </a:rPr>
            </a:br>
            <a:r>
              <a:rPr lang="da-DK" sz="1400" b="1" dirty="0" smtClean="0">
                <a:solidFill>
                  <a:schemeClr val="tx1">
                    <a:lumMod val="75000"/>
                    <a:lumOff val="25000"/>
                  </a:schemeClr>
                </a:solidFill>
              </a:rPr>
              <a:t/>
            </a:r>
            <a:br>
              <a:rPr lang="da-DK" sz="1400" b="1" dirty="0" smtClean="0">
                <a:solidFill>
                  <a:schemeClr val="tx1">
                    <a:lumMod val="75000"/>
                    <a:lumOff val="25000"/>
                  </a:schemeClr>
                </a:solidFill>
              </a:rPr>
            </a:br>
            <a:r>
              <a:rPr lang="da-DK" sz="1300" dirty="0" smtClean="0">
                <a:solidFill>
                  <a:schemeClr val="tx1">
                    <a:lumMod val="75000"/>
                    <a:lumOff val="25000"/>
                  </a:schemeClr>
                </a:solidFill>
              </a:rPr>
              <a:t/>
            </a:r>
            <a:br>
              <a:rPr lang="da-DK" sz="1300" dirty="0" smtClean="0">
                <a:solidFill>
                  <a:schemeClr val="tx1">
                    <a:lumMod val="75000"/>
                    <a:lumOff val="25000"/>
                  </a:schemeClr>
                </a:solidFill>
              </a:rPr>
            </a:br>
            <a:endParaRPr lang="da-DK" sz="1300" dirty="0">
              <a:solidFill>
                <a:schemeClr val="tx1">
                  <a:lumMod val="75000"/>
                  <a:lumOff val="25000"/>
                </a:schemeClr>
              </a:solidFill>
            </a:endParaRPr>
          </a:p>
        </p:txBody>
      </p:sp>
      <p:pic>
        <p:nvPicPr>
          <p:cNvPr id="12" name="Pladsholder til billede 11"/>
          <p:cNvPicPr>
            <a:picLocks noGrp="1" noChangeAspect="1"/>
          </p:cNvPicPr>
          <p:nvPr>
            <p:ph type="pic" sz="quarter" idx="13"/>
          </p:nvPr>
        </p:nvPicPr>
        <p:blipFill>
          <a:blip r:embed="rId2" cstate="print">
            <a:extLst>
              <a:ext uri="{28A0092B-C50C-407E-A947-70E740481C1C}">
                <a14:useLocalDpi xmlns:a14="http://schemas.microsoft.com/office/drawing/2010/main" val="0"/>
              </a:ext>
            </a:extLst>
          </a:blip>
          <a:srcRect l="5863" r="5863"/>
          <a:stretch>
            <a:fillRect/>
          </a:stretch>
        </p:blipFill>
        <p:spPr/>
      </p:pic>
    </p:spTree>
    <p:extLst>
      <p:ext uri="{BB962C8B-B14F-4D97-AF65-F5344CB8AC3E}">
        <p14:creationId xmlns:p14="http://schemas.microsoft.com/office/powerpoint/2010/main" val="34965555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p:cNvSpPr>
            <a:spLocks noGrp="1"/>
          </p:cNvSpPr>
          <p:nvPr>
            <p:ph type="title"/>
          </p:nvPr>
        </p:nvSpPr>
        <p:spPr>
          <a:xfrm>
            <a:off x="658813" y="838200"/>
            <a:ext cx="7342187" cy="514738"/>
          </a:xfrm>
        </p:spPr>
        <p:txBody>
          <a:bodyPr lIns="72000" tIns="72000" bIns="72000"/>
          <a:lstStyle/>
          <a:p>
            <a:r>
              <a:rPr lang="da-DK" dirty="0" smtClean="0"/>
              <a:t>Aftaler med kommunen</a:t>
            </a:r>
            <a:endParaRPr lang="da-DK" dirty="0"/>
          </a:p>
        </p:txBody>
      </p:sp>
      <p:sp>
        <p:nvSpPr>
          <p:cNvPr id="7" name="Pladsholder til indhold 6"/>
          <p:cNvSpPr>
            <a:spLocks noGrp="1"/>
          </p:cNvSpPr>
          <p:nvPr>
            <p:ph idx="1"/>
          </p:nvPr>
        </p:nvSpPr>
        <p:spPr>
          <a:xfrm>
            <a:off x="658813" y="1600200"/>
            <a:ext cx="7827962" cy="2869229"/>
          </a:xfrm>
        </p:spPr>
        <p:txBody>
          <a:bodyPr lIns="72000" tIns="72000" bIns="72000"/>
          <a:lstStyle/>
          <a:p>
            <a:r>
              <a:rPr lang="da-DK" dirty="0" smtClean="0"/>
              <a:t>Kan man indgå aftale med kommunen om, at kommunen skal tilvejebringe det nødvendige plangrundlag?</a:t>
            </a:r>
          </a:p>
          <a:p>
            <a:pPr lvl="1"/>
            <a:r>
              <a:rPr lang="da-DK" dirty="0" smtClean="0"/>
              <a:t>En udvikler køber ejendomme af kommunen til brug for et udarbejdet projekt. I forbindelse med købet ønsker projektudvikleren sikkerhed for, at det nødvendige plangrundlag tilvejebringes. Hvordan?</a:t>
            </a:r>
          </a:p>
          <a:p>
            <a:pPr lvl="1"/>
            <a:r>
              <a:rPr lang="da-DK" dirty="0" smtClean="0"/>
              <a:t>Kan der f.eks. indsættes bestemmelse i aftalen om, at kommunen lader </a:t>
            </a:r>
            <a:r>
              <a:rPr lang="da-DK" dirty="0"/>
              <a:t>udarbejde </a:t>
            </a:r>
            <a:r>
              <a:rPr lang="da-DK" dirty="0" smtClean="0"/>
              <a:t>lokalplanforslag </a:t>
            </a:r>
            <a:r>
              <a:rPr lang="da-DK" dirty="0"/>
              <a:t>for ejendommen, jf. herved planlovens § 13, stk. </a:t>
            </a:r>
            <a:r>
              <a:rPr lang="da-DK" dirty="0" smtClean="0"/>
              <a:t>3</a:t>
            </a:r>
            <a:r>
              <a:rPr lang="da-DK" dirty="0"/>
              <a:t>?</a:t>
            </a:r>
            <a:endParaRPr lang="da-DK" dirty="0" smtClean="0"/>
          </a:p>
          <a:p>
            <a:endParaRPr lang="da-DK" dirty="0" smtClean="0"/>
          </a:p>
        </p:txBody>
      </p:sp>
      <p:sp>
        <p:nvSpPr>
          <p:cNvPr id="2" name="Pladsholder til diasnummer 1"/>
          <p:cNvSpPr>
            <a:spLocks noGrp="1"/>
          </p:cNvSpPr>
          <p:nvPr>
            <p:ph type="sldNum" sz="quarter" idx="12"/>
          </p:nvPr>
        </p:nvSpPr>
        <p:spPr/>
        <p:txBody>
          <a:bodyPr/>
          <a:lstStyle/>
          <a:p>
            <a:fld id="{2F9A5C36-0A88-4DE5-AA4B-1027874F930B}" type="slidenum">
              <a:rPr lang="da-DK" noProof="0" smtClean="0"/>
              <a:t>3</a:t>
            </a:fld>
            <a:endParaRPr lang="da-DK" noProof="0" dirty="0"/>
          </a:p>
        </p:txBody>
      </p:sp>
      <p:sp>
        <p:nvSpPr>
          <p:cNvPr id="8" name="Rektangel 7"/>
          <p:cNvSpPr/>
          <p:nvPr/>
        </p:nvSpPr>
        <p:spPr>
          <a:xfrm>
            <a:off x="658813" y="1401218"/>
            <a:ext cx="3913187" cy="3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Tree>
    <p:extLst>
      <p:ext uri="{BB962C8B-B14F-4D97-AF65-F5344CB8AC3E}">
        <p14:creationId xmlns:p14="http://schemas.microsoft.com/office/powerpoint/2010/main" val="295181435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a:xfrm>
            <a:off x="658813" y="838200"/>
            <a:ext cx="7827962" cy="514738"/>
          </a:xfrm>
        </p:spPr>
        <p:txBody>
          <a:bodyPr lIns="72000" tIns="72000" rIns="72000" bIns="72000"/>
          <a:lstStyle/>
          <a:p>
            <a:r>
              <a:rPr lang="da-DK" dirty="0" smtClean="0"/>
              <a:t>Bortfald af byggetilladelse	</a:t>
            </a:r>
            <a:endParaRPr lang="en-GB" dirty="0"/>
          </a:p>
        </p:txBody>
      </p:sp>
      <p:sp>
        <p:nvSpPr>
          <p:cNvPr id="2" name="Pladsholder til diasnummer 1"/>
          <p:cNvSpPr>
            <a:spLocks noGrp="1"/>
          </p:cNvSpPr>
          <p:nvPr>
            <p:ph type="sldNum" sz="quarter" idx="12"/>
          </p:nvPr>
        </p:nvSpPr>
        <p:spPr/>
        <p:txBody>
          <a:bodyPr/>
          <a:lstStyle/>
          <a:p>
            <a:fld id="{2F9A5C36-0A88-4DE5-AA4B-1027874F930B}" type="slidenum">
              <a:rPr lang="da-DK" noProof="0" smtClean="0"/>
              <a:t>30</a:t>
            </a:fld>
            <a:endParaRPr lang="da-DK" noProof="0" dirty="0"/>
          </a:p>
        </p:txBody>
      </p:sp>
      <p:sp>
        <p:nvSpPr>
          <p:cNvPr id="7" name="Rektangel 6"/>
          <p:cNvSpPr/>
          <p:nvPr/>
        </p:nvSpPr>
        <p:spPr>
          <a:xfrm>
            <a:off x="658813" y="1401218"/>
            <a:ext cx="3913187" cy="3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8" name="Pladsholder til indhold 4"/>
          <p:cNvSpPr>
            <a:spLocks noGrp="1"/>
          </p:cNvSpPr>
          <p:nvPr>
            <p:ph sz="quarter" idx="14"/>
          </p:nvPr>
        </p:nvSpPr>
        <p:spPr>
          <a:xfrm>
            <a:off x="770466" y="1761066"/>
            <a:ext cx="7569201" cy="4601633"/>
          </a:xfrm>
        </p:spPr>
        <p:txBody>
          <a:bodyPr/>
          <a:lstStyle/>
          <a:p>
            <a:pPr marL="0" indent="0" algn="just">
              <a:spcBef>
                <a:spcPts val="300"/>
              </a:spcBef>
              <a:buNone/>
            </a:pPr>
            <a:r>
              <a:rPr lang="da-DK" dirty="0" smtClean="0"/>
              <a:t>Byggelovens § 16, stk. </a:t>
            </a:r>
            <a:r>
              <a:rPr lang="da-DK" dirty="0"/>
              <a:t>7: </a:t>
            </a:r>
            <a:endParaRPr lang="da-DK" dirty="0" smtClean="0"/>
          </a:p>
          <a:p>
            <a:pPr algn="just">
              <a:spcBef>
                <a:spcPts val="300"/>
              </a:spcBef>
            </a:pPr>
            <a:endParaRPr lang="da-DK" dirty="0"/>
          </a:p>
          <a:p>
            <a:pPr algn="just">
              <a:spcBef>
                <a:spcPts val="300"/>
              </a:spcBef>
            </a:pPr>
            <a:r>
              <a:rPr lang="da-DK" dirty="0" smtClean="0"/>
              <a:t>”En </a:t>
            </a:r>
            <a:r>
              <a:rPr lang="da-DK" dirty="0"/>
              <a:t>tilladelse bortfalder, hvis det af tilladelsen omfattede arbejde ikke er påbegyndt inden 1 år fra tilladelsens dato. Må det antages, at et projekt, der omfatter flere bygninger, ikke kan færdiggøres inden 2 år fra dets påbegyndelse, kan tilladelsen begrænses til en del af </a:t>
            </a:r>
            <a:r>
              <a:rPr lang="da-DK" dirty="0" smtClean="0"/>
              <a:t>projektet.”</a:t>
            </a:r>
          </a:p>
          <a:p>
            <a:pPr algn="just">
              <a:spcBef>
                <a:spcPts val="300"/>
              </a:spcBef>
            </a:pPr>
            <a:endParaRPr lang="da-DK" dirty="0"/>
          </a:p>
          <a:p>
            <a:pPr marL="0" indent="0" algn="just">
              <a:spcBef>
                <a:spcPts val="300"/>
              </a:spcBef>
              <a:buNone/>
            </a:pPr>
            <a:r>
              <a:rPr lang="da-DK" dirty="0" smtClean="0"/>
              <a:t>Erhvervs- </a:t>
            </a:r>
            <a:r>
              <a:rPr lang="da-DK" dirty="0"/>
              <a:t>og Byggestyrelsens vejledende notat af 20. januar 2011 om byggetilladelsers </a:t>
            </a:r>
            <a:r>
              <a:rPr lang="da-DK" dirty="0" smtClean="0"/>
              <a:t>gyldighed:</a:t>
            </a:r>
          </a:p>
          <a:p>
            <a:pPr algn="just">
              <a:spcBef>
                <a:spcPts val="300"/>
              </a:spcBef>
            </a:pPr>
            <a:endParaRPr lang="da-DK" dirty="0"/>
          </a:p>
          <a:p>
            <a:pPr algn="just">
              <a:spcBef>
                <a:spcPts val="300"/>
              </a:spcBef>
            </a:pPr>
            <a:r>
              <a:rPr lang="da-DK" dirty="0" smtClean="0"/>
              <a:t>Byggetilladelse </a:t>
            </a:r>
            <a:r>
              <a:rPr lang="da-DK" dirty="0"/>
              <a:t>bortfalder, såfremt byggearbejdet ikke udføres kontinuerligt og uden unødige afbrydelser i byggeprocessen. Det er videre anført, at en byggetilladelse bortfalder, hvis et byggearbejde ophører eller standser for en længere periode, end hvad der almindeligvis forekommer i forbindelse med byggearbejder</a:t>
            </a:r>
            <a:endParaRPr lang="da-DK" dirty="0" smtClean="0"/>
          </a:p>
        </p:txBody>
      </p:sp>
    </p:spTree>
    <p:extLst>
      <p:ext uri="{BB962C8B-B14F-4D97-AF65-F5344CB8AC3E}">
        <p14:creationId xmlns:p14="http://schemas.microsoft.com/office/powerpoint/2010/main" val="17460731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a:xfrm>
            <a:off x="658813" y="838200"/>
            <a:ext cx="7827962" cy="514738"/>
          </a:xfrm>
        </p:spPr>
        <p:txBody>
          <a:bodyPr lIns="72000" tIns="72000" rIns="72000" bIns="72000"/>
          <a:lstStyle/>
          <a:p>
            <a:r>
              <a:rPr lang="da-DK" dirty="0" smtClean="0"/>
              <a:t>Ibrugtagningstilladelse</a:t>
            </a:r>
            <a:endParaRPr lang="en-GB" dirty="0"/>
          </a:p>
        </p:txBody>
      </p:sp>
      <p:sp>
        <p:nvSpPr>
          <p:cNvPr id="2" name="Pladsholder til diasnummer 1"/>
          <p:cNvSpPr>
            <a:spLocks noGrp="1"/>
          </p:cNvSpPr>
          <p:nvPr>
            <p:ph type="sldNum" sz="quarter" idx="12"/>
          </p:nvPr>
        </p:nvSpPr>
        <p:spPr/>
        <p:txBody>
          <a:bodyPr/>
          <a:lstStyle/>
          <a:p>
            <a:fld id="{2F9A5C36-0A88-4DE5-AA4B-1027874F930B}" type="slidenum">
              <a:rPr lang="da-DK" noProof="0" smtClean="0"/>
              <a:t>31</a:t>
            </a:fld>
            <a:endParaRPr lang="da-DK" noProof="0" dirty="0"/>
          </a:p>
        </p:txBody>
      </p:sp>
      <p:sp>
        <p:nvSpPr>
          <p:cNvPr id="7" name="Rektangel 6"/>
          <p:cNvSpPr/>
          <p:nvPr/>
        </p:nvSpPr>
        <p:spPr>
          <a:xfrm>
            <a:off x="658813" y="1401218"/>
            <a:ext cx="3913187" cy="3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8" name="Pladsholder til indhold 4"/>
          <p:cNvSpPr>
            <a:spLocks noGrp="1"/>
          </p:cNvSpPr>
          <p:nvPr>
            <p:ph sz="quarter" idx="14"/>
          </p:nvPr>
        </p:nvSpPr>
        <p:spPr>
          <a:xfrm>
            <a:off x="770466" y="1761066"/>
            <a:ext cx="7569201" cy="4601633"/>
          </a:xfrm>
        </p:spPr>
        <p:txBody>
          <a:bodyPr/>
          <a:lstStyle/>
          <a:p>
            <a:pPr algn="just">
              <a:spcBef>
                <a:spcPts val="300"/>
              </a:spcBef>
            </a:pPr>
            <a:r>
              <a:rPr lang="da-DK" dirty="0" smtClean="0"/>
              <a:t>Først midlertidig ibrugtagningstilladelse</a:t>
            </a:r>
          </a:p>
          <a:p>
            <a:pPr algn="just">
              <a:spcBef>
                <a:spcPts val="300"/>
              </a:spcBef>
            </a:pPr>
            <a:r>
              <a:rPr lang="da-DK" dirty="0" smtClean="0"/>
              <a:t>Endelig ibrugtagningstilladelse efter overtagelse</a:t>
            </a:r>
          </a:p>
          <a:p>
            <a:pPr algn="just">
              <a:spcBef>
                <a:spcPts val="300"/>
              </a:spcBef>
            </a:pPr>
            <a:r>
              <a:rPr lang="da-DK" dirty="0" smtClean="0"/>
              <a:t>Helt normalt</a:t>
            </a:r>
          </a:p>
          <a:p>
            <a:pPr algn="just">
              <a:spcBef>
                <a:spcPts val="300"/>
              </a:spcBef>
            </a:pPr>
            <a:r>
              <a:rPr lang="da-DK" dirty="0" smtClean="0"/>
              <a:t>Vigtigt at køber/lejer ikke kan kræve en endelig ibrugtagningstilladelse</a:t>
            </a:r>
          </a:p>
          <a:p>
            <a:pPr algn="just">
              <a:spcBef>
                <a:spcPts val="300"/>
              </a:spcBef>
            </a:pPr>
            <a:r>
              <a:rPr lang="da-DK" dirty="0" smtClean="0"/>
              <a:t>Købers realkreditbelåning/garantivilkår – betingelse om ibrugtagningstilladelse</a:t>
            </a:r>
          </a:p>
          <a:p>
            <a:pPr algn="just">
              <a:spcBef>
                <a:spcPts val="300"/>
              </a:spcBef>
            </a:pPr>
            <a:endParaRPr lang="da-DK" dirty="0"/>
          </a:p>
        </p:txBody>
      </p:sp>
    </p:spTree>
    <p:extLst>
      <p:ext uri="{BB962C8B-B14F-4D97-AF65-F5344CB8AC3E}">
        <p14:creationId xmlns:p14="http://schemas.microsoft.com/office/powerpoint/2010/main" val="240965621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a:xfrm>
            <a:off x="658813" y="838200"/>
            <a:ext cx="7827962" cy="514738"/>
          </a:xfrm>
        </p:spPr>
        <p:txBody>
          <a:bodyPr lIns="72000" tIns="72000" rIns="72000" bIns="72000"/>
          <a:lstStyle/>
          <a:p>
            <a:r>
              <a:rPr lang="da-DK" dirty="0" smtClean="0"/>
              <a:t>Ibrugtagningstilladelse</a:t>
            </a:r>
            <a:endParaRPr lang="en-GB" dirty="0"/>
          </a:p>
        </p:txBody>
      </p:sp>
      <p:sp>
        <p:nvSpPr>
          <p:cNvPr id="2" name="Pladsholder til diasnummer 1"/>
          <p:cNvSpPr>
            <a:spLocks noGrp="1"/>
          </p:cNvSpPr>
          <p:nvPr>
            <p:ph type="sldNum" sz="quarter" idx="12"/>
          </p:nvPr>
        </p:nvSpPr>
        <p:spPr/>
        <p:txBody>
          <a:bodyPr/>
          <a:lstStyle/>
          <a:p>
            <a:fld id="{2F9A5C36-0A88-4DE5-AA4B-1027874F930B}" type="slidenum">
              <a:rPr lang="da-DK" noProof="0" smtClean="0"/>
              <a:t>32</a:t>
            </a:fld>
            <a:endParaRPr lang="da-DK" noProof="0" dirty="0"/>
          </a:p>
        </p:txBody>
      </p:sp>
      <p:sp>
        <p:nvSpPr>
          <p:cNvPr id="7" name="Rektangel 6"/>
          <p:cNvSpPr/>
          <p:nvPr/>
        </p:nvSpPr>
        <p:spPr>
          <a:xfrm>
            <a:off x="658813" y="1401218"/>
            <a:ext cx="3913187" cy="3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8" name="Pladsholder til indhold 4"/>
          <p:cNvSpPr>
            <a:spLocks noGrp="1"/>
          </p:cNvSpPr>
          <p:nvPr>
            <p:ph sz="quarter" idx="14"/>
          </p:nvPr>
        </p:nvSpPr>
        <p:spPr>
          <a:xfrm>
            <a:off x="770466" y="1761066"/>
            <a:ext cx="7569201" cy="4601633"/>
          </a:xfrm>
        </p:spPr>
        <p:txBody>
          <a:bodyPr/>
          <a:lstStyle/>
          <a:p>
            <a:pPr algn="just">
              <a:spcBef>
                <a:spcPts val="300"/>
              </a:spcBef>
            </a:pPr>
            <a:r>
              <a:rPr lang="da-DK" dirty="0" smtClean="0"/>
              <a:t>Det hænder, at der alligevel bliver problemer med den endelige ibrugtagningstilladelse</a:t>
            </a:r>
          </a:p>
          <a:p>
            <a:pPr algn="just">
              <a:spcBef>
                <a:spcPts val="300"/>
              </a:spcBef>
            </a:pPr>
            <a:r>
              <a:rPr lang="da-DK" dirty="0" smtClean="0"/>
              <a:t>Ex: Brandforhold</a:t>
            </a:r>
          </a:p>
        </p:txBody>
      </p:sp>
    </p:spTree>
    <p:extLst>
      <p:ext uri="{BB962C8B-B14F-4D97-AF65-F5344CB8AC3E}">
        <p14:creationId xmlns:p14="http://schemas.microsoft.com/office/powerpoint/2010/main" val="240965621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Titel 31"/>
          <p:cNvSpPr>
            <a:spLocks noGrp="1"/>
          </p:cNvSpPr>
          <p:nvPr>
            <p:ph type="ctrTitle"/>
          </p:nvPr>
        </p:nvSpPr>
        <p:spPr>
          <a:xfrm>
            <a:off x="546100" y="2748088"/>
            <a:ext cx="5925951" cy="1522800"/>
          </a:xfrm>
        </p:spPr>
        <p:txBody>
          <a:bodyPr>
            <a:normAutofit fontScale="90000"/>
          </a:bodyPr>
          <a:lstStyle/>
          <a:p>
            <a:pPr>
              <a:spcAft>
                <a:spcPts val="1800"/>
              </a:spcAft>
              <a:defRPr/>
            </a:pPr>
            <a:r>
              <a:rPr lang="da-DK" sz="2700" dirty="0" smtClean="0">
                <a:solidFill>
                  <a:schemeClr val="tx1">
                    <a:lumMod val="75000"/>
                    <a:lumOff val="25000"/>
                  </a:schemeClr>
                </a:solidFill>
              </a:rPr>
              <a:t/>
            </a:r>
            <a:br>
              <a:rPr lang="da-DK" sz="2700" dirty="0" smtClean="0">
                <a:solidFill>
                  <a:schemeClr val="tx1">
                    <a:lumMod val="75000"/>
                    <a:lumOff val="25000"/>
                  </a:schemeClr>
                </a:solidFill>
              </a:rPr>
            </a:br>
            <a:r>
              <a:rPr lang="da-DK" sz="2700" dirty="0" smtClean="0">
                <a:solidFill>
                  <a:schemeClr val="tx1">
                    <a:lumMod val="75000"/>
                    <a:lumOff val="25000"/>
                  </a:schemeClr>
                </a:solidFill>
              </a:rPr>
              <a:t>Bebyggelsesplaner, dispositionsplaner, beplantningsplaner osv.</a:t>
            </a:r>
            <a:br>
              <a:rPr lang="da-DK" sz="2700" dirty="0" smtClean="0">
                <a:solidFill>
                  <a:schemeClr val="tx1">
                    <a:lumMod val="75000"/>
                    <a:lumOff val="25000"/>
                  </a:schemeClr>
                </a:solidFill>
              </a:rPr>
            </a:br>
            <a:r>
              <a:rPr lang="da-DK" sz="1800" b="1" dirty="0" smtClean="0">
                <a:solidFill>
                  <a:schemeClr val="tx1">
                    <a:lumMod val="75000"/>
                    <a:lumOff val="25000"/>
                  </a:schemeClr>
                </a:solidFill>
              </a:rPr>
              <a:t/>
            </a:r>
            <a:br>
              <a:rPr lang="da-DK" sz="1800" b="1" dirty="0" smtClean="0">
                <a:solidFill>
                  <a:schemeClr val="tx1">
                    <a:lumMod val="75000"/>
                    <a:lumOff val="25000"/>
                  </a:schemeClr>
                </a:solidFill>
              </a:rPr>
            </a:br>
            <a:r>
              <a:rPr lang="da-DK" sz="1400" b="1" dirty="0" smtClean="0">
                <a:solidFill>
                  <a:schemeClr val="tx1">
                    <a:lumMod val="75000"/>
                    <a:lumOff val="25000"/>
                  </a:schemeClr>
                </a:solidFill>
              </a:rPr>
              <a:t/>
            </a:r>
            <a:br>
              <a:rPr lang="da-DK" sz="1400" b="1" dirty="0" smtClean="0">
                <a:solidFill>
                  <a:schemeClr val="tx1">
                    <a:lumMod val="75000"/>
                    <a:lumOff val="25000"/>
                  </a:schemeClr>
                </a:solidFill>
              </a:rPr>
            </a:br>
            <a:r>
              <a:rPr lang="da-DK" sz="1300" dirty="0" smtClean="0">
                <a:solidFill>
                  <a:schemeClr val="tx1">
                    <a:lumMod val="75000"/>
                    <a:lumOff val="25000"/>
                  </a:schemeClr>
                </a:solidFill>
              </a:rPr>
              <a:t/>
            </a:r>
            <a:br>
              <a:rPr lang="da-DK" sz="1300" dirty="0" smtClean="0">
                <a:solidFill>
                  <a:schemeClr val="tx1">
                    <a:lumMod val="75000"/>
                    <a:lumOff val="25000"/>
                  </a:schemeClr>
                </a:solidFill>
              </a:rPr>
            </a:br>
            <a:endParaRPr lang="da-DK" sz="1300" dirty="0">
              <a:solidFill>
                <a:schemeClr val="tx1">
                  <a:lumMod val="75000"/>
                  <a:lumOff val="25000"/>
                </a:schemeClr>
              </a:solidFill>
            </a:endParaRPr>
          </a:p>
        </p:txBody>
      </p:sp>
      <p:pic>
        <p:nvPicPr>
          <p:cNvPr id="12" name="Pladsholder til billede 11"/>
          <p:cNvPicPr>
            <a:picLocks noGrp="1" noChangeAspect="1"/>
          </p:cNvPicPr>
          <p:nvPr>
            <p:ph type="pic" sz="quarter" idx="13"/>
          </p:nvPr>
        </p:nvPicPr>
        <p:blipFill>
          <a:blip r:embed="rId2" cstate="print">
            <a:extLst>
              <a:ext uri="{28A0092B-C50C-407E-A947-70E740481C1C}">
                <a14:useLocalDpi xmlns:a14="http://schemas.microsoft.com/office/drawing/2010/main" val="0"/>
              </a:ext>
            </a:extLst>
          </a:blip>
          <a:srcRect l="5863" r="5863"/>
          <a:stretch>
            <a:fillRect/>
          </a:stretch>
        </p:blipFill>
        <p:spPr/>
      </p:pic>
    </p:spTree>
    <p:extLst>
      <p:ext uri="{BB962C8B-B14F-4D97-AF65-F5344CB8AC3E}">
        <p14:creationId xmlns:p14="http://schemas.microsoft.com/office/powerpoint/2010/main" val="169352650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p:cNvSpPr>
            <a:spLocks noGrp="1"/>
          </p:cNvSpPr>
          <p:nvPr>
            <p:ph type="title"/>
          </p:nvPr>
        </p:nvSpPr>
        <p:spPr>
          <a:xfrm>
            <a:off x="658813" y="838200"/>
            <a:ext cx="7342187" cy="514738"/>
          </a:xfrm>
        </p:spPr>
        <p:txBody>
          <a:bodyPr lIns="72000" tIns="72000" bIns="72000"/>
          <a:lstStyle/>
          <a:p>
            <a:r>
              <a:rPr lang="da-DK" dirty="0" smtClean="0"/>
              <a:t>Forholdsnormer og kompetencenormer</a:t>
            </a:r>
            <a:endParaRPr lang="en-GB" dirty="0"/>
          </a:p>
        </p:txBody>
      </p:sp>
      <p:sp>
        <p:nvSpPr>
          <p:cNvPr id="7" name="Pladsholder til indhold 6"/>
          <p:cNvSpPr>
            <a:spLocks noGrp="1"/>
          </p:cNvSpPr>
          <p:nvPr>
            <p:ph idx="1"/>
          </p:nvPr>
        </p:nvSpPr>
        <p:spPr>
          <a:xfrm>
            <a:off x="658813" y="1600200"/>
            <a:ext cx="7827962" cy="4361945"/>
          </a:xfrm>
        </p:spPr>
        <p:txBody>
          <a:bodyPr lIns="72000" tIns="72000" bIns="72000"/>
          <a:lstStyle/>
          <a:p>
            <a:r>
              <a:rPr lang="da-DK" dirty="0"/>
              <a:t>Udgangspunktet</a:t>
            </a:r>
          </a:p>
          <a:p>
            <a:pPr lvl="1"/>
            <a:r>
              <a:rPr lang="da-DK" dirty="0"/>
              <a:t>Lokalplanbestemmelser er umiddelbart bindende for ejere og brugere</a:t>
            </a:r>
          </a:p>
          <a:p>
            <a:pPr lvl="1"/>
            <a:r>
              <a:rPr lang="da-DK" dirty="0"/>
              <a:t>En lokalplanbestemmelse skal være formuleret præcist og entydigt for at kunne håndhæves</a:t>
            </a:r>
          </a:p>
          <a:p>
            <a:r>
              <a:rPr lang="da-DK" dirty="0"/>
              <a:t>Forholdsnormer (</a:t>
            </a:r>
            <a:r>
              <a:rPr lang="da-DK" dirty="0" err="1"/>
              <a:t>def</a:t>
            </a:r>
            <a:r>
              <a:rPr lang="da-DK" dirty="0"/>
              <a:t>.)</a:t>
            </a:r>
          </a:p>
          <a:p>
            <a:pPr lvl="1"/>
            <a:r>
              <a:rPr lang="da-DK" dirty="0"/>
              <a:t>Forholdsnormer beskriver direkte den tilladte eller forbudte aktivitet, og grænsen for ejerens rådighedsret kan således aflæses umiddelbart af bestemmelsen</a:t>
            </a:r>
          </a:p>
          <a:p>
            <a:pPr lvl="2"/>
            <a:r>
              <a:rPr lang="da-DK" dirty="0"/>
              <a:t>Eks.: ”</a:t>
            </a:r>
            <a:r>
              <a:rPr lang="da-DK" i="1" dirty="0"/>
              <a:t>Området må kun anvendes til helårsbeboelse</a:t>
            </a:r>
            <a:r>
              <a:rPr lang="da-DK" dirty="0"/>
              <a:t>”</a:t>
            </a:r>
          </a:p>
          <a:p>
            <a:pPr lvl="2"/>
            <a:r>
              <a:rPr lang="da-DK" dirty="0"/>
              <a:t>Eks.: ”</a:t>
            </a:r>
            <a:r>
              <a:rPr lang="da-DK" i="1" dirty="0"/>
              <a:t>Området må ikke udstykkes med mindre grundstørrelser end 500 m2</a:t>
            </a:r>
            <a:r>
              <a:rPr lang="da-DK" dirty="0"/>
              <a:t>”</a:t>
            </a:r>
          </a:p>
          <a:p>
            <a:pPr>
              <a:lnSpc>
                <a:spcPct val="100000"/>
              </a:lnSpc>
            </a:pPr>
            <a:r>
              <a:rPr lang="da-DK" dirty="0"/>
              <a:t>”Modstykket” til forholdsnormer er kompetencenormer</a:t>
            </a:r>
          </a:p>
          <a:p>
            <a:pPr lvl="2"/>
            <a:endParaRPr lang="da-DK" dirty="0"/>
          </a:p>
        </p:txBody>
      </p:sp>
      <p:sp>
        <p:nvSpPr>
          <p:cNvPr id="2" name="Pladsholder til diasnummer 1"/>
          <p:cNvSpPr>
            <a:spLocks noGrp="1"/>
          </p:cNvSpPr>
          <p:nvPr>
            <p:ph type="sldNum" sz="quarter" idx="12"/>
          </p:nvPr>
        </p:nvSpPr>
        <p:spPr/>
        <p:txBody>
          <a:bodyPr/>
          <a:lstStyle/>
          <a:p>
            <a:fld id="{2F9A5C36-0A88-4DE5-AA4B-1027874F930B}" type="slidenum">
              <a:rPr lang="da-DK" noProof="0" smtClean="0"/>
              <a:t>34</a:t>
            </a:fld>
            <a:endParaRPr lang="da-DK" noProof="0" dirty="0"/>
          </a:p>
        </p:txBody>
      </p:sp>
      <p:sp>
        <p:nvSpPr>
          <p:cNvPr id="8" name="Rektangel 7"/>
          <p:cNvSpPr/>
          <p:nvPr/>
        </p:nvSpPr>
        <p:spPr>
          <a:xfrm>
            <a:off x="658813" y="1401218"/>
            <a:ext cx="3913187" cy="3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Tree>
    <p:extLst>
      <p:ext uri="{BB962C8B-B14F-4D97-AF65-F5344CB8AC3E}">
        <p14:creationId xmlns:p14="http://schemas.microsoft.com/office/powerpoint/2010/main" val="98523689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p:cNvSpPr>
            <a:spLocks noGrp="1"/>
          </p:cNvSpPr>
          <p:nvPr>
            <p:ph type="title"/>
          </p:nvPr>
        </p:nvSpPr>
        <p:spPr>
          <a:xfrm>
            <a:off x="658813" y="838200"/>
            <a:ext cx="7342187" cy="514738"/>
          </a:xfrm>
        </p:spPr>
        <p:txBody>
          <a:bodyPr lIns="72000" tIns="72000" bIns="72000"/>
          <a:lstStyle/>
          <a:p>
            <a:r>
              <a:rPr lang="da-DK" dirty="0" smtClean="0"/>
              <a:t>Forholdsnormer og kompetencenormer</a:t>
            </a:r>
            <a:endParaRPr lang="en-GB" dirty="0"/>
          </a:p>
        </p:txBody>
      </p:sp>
      <p:sp>
        <p:nvSpPr>
          <p:cNvPr id="7" name="Pladsholder til indhold 6"/>
          <p:cNvSpPr>
            <a:spLocks noGrp="1"/>
          </p:cNvSpPr>
          <p:nvPr>
            <p:ph idx="1"/>
          </p:nvPr>
        </p:nvSpPr>
        <p:spPr>
          <a:xfrm>
            <a:off x="658813" y="1600200"/>
            <a:ext cx="7827962" cy="3854114"/>
          </a:xfrm>
        </p:spPr>
        <p:txBody>
          <a:bodyPr lIns="72000" tIns="72000" bIns="72000"/>
          <a:lstStyle/>
          <a:p>
            <a:r>
              <a:rPr lang="da-DK" dirty="0"/>
              <a:t>Kompetencenormer (</a:t>
            </a:r>
            <a:r>
              <a:rPr lang="da-DK" dirty="0" err="1"/>
              <a:t>def</a:t>
            </a:r>
            <a:r>
              <a:rPr lang="da-DK" dirty="0"/>
              <a:t>.):</a:t>
            </a:r>
          </a:p>
          <a:p>
            <a:pPr lvl="1"/>
            <a:r>
              <a:rPr lang="da-DK" dirty="0"/>
              <a:t>Kompetencenormer overlader det til myndigheden (kommunalbestyrelsen) at beslutte eller regulere, om en aktivitet skal være tilladt eller forbudt</a:t>
            </a:r>
          </a:p>
          <a:p>
            <a:pPr lvl="2"/>
            <a:r>
              <a:rPr lang="da-DK" dirty="0"/>
              <a:t>Eks.: ”</a:t>
            </a:r>
            <a:r>
              <a:rPr lang="da-DK" i="1" dirty="0"/>
              <a:t>Området må kun anvendes til helårsbeboelse, idet der dog med Kommunalbestyrelsens tilladelse kan drives sådan virksomhed, som ikke skønnes at medføre væsentlige gener for omgivelserne</a:t>
            </a:r>
            <a:r>
              <a:rPr lang="da-DK" dirty="0"/>
              <a:t>” (konkret kompetencenorm)</a:t>
            </a:r>
          </a:p>
          <a:p>
            <a:pPr lvl="2"/>
            <a:r>
              <a:rPr lang="da-DK" dirty="0"/>
              <a:t>Eks.: ”</a:t>
            </a:r>
            <a:r>
              <a:rPr lang="da-DK" i="1" dirty="0"/>
              <a:t>Bebyggelse inden for området skal ske på grundlag af en af Kommunalbestyrelsen godkendt bebyggelsesplan</a:t>
            </a:r>
            <a:r>
              <a:rPr lang="da-DK" dirty="0"/>
              <a:t>” (generel kompetencenorm)</a:t>
            </a:r>
          </a:p>
          <a:p>
            <a:pPr lvl="1"/>
            <a:endParaRPr lang="da-DK" dirty="0"/>
          </a:p>
          <a:p>
            <a:pPr lvl="2"/>
            <a:endParaRPr lang="da-DK" dirty="0"/>
          </a:p>
        </p:txBody>
      </p:sp>
      <p:sp>
        <p:nvSpPr>
          <p:cNvPr id="2" name="Pladsholder til diasnummer 1"/>
          <p:cNvSpPr>
            <a:spLocks noGrp="1"/>
          </p:cNvSpPr>
          <p:nvPr>
            <p:ph type="sldNum" sz="quarter" idx="12"/>
          </p:nvPr>
        </p:nvSpPr>
        <p:spPr/>
        <p:txBody>
          <a:bodyPr/>
          <a:lstStyle/>
          <a:p>
            <a:fld id="{2F9A5C36-0A88-4DE5-AA4B-1027874F930B}" type="slidenum">
              <a:rPr lang="da-DK" noProof="0" smtClean="0"/>
              <a:t>35</a:t>
            </a:fld>
            <a:endParaRPr lang="da-DK" noProof="0" dirty="0"/>
          </a:p>
        </p:txBody>
      </p:sp>
      <p:sp>
        <p:nvSpPr>
          <p:cNvPr id="8" name="Rektangel 7"/>
          <p:cNvSpPr/>
          <p:nvPr/>
        </p:nvSpPr>
        <p:spPr>
          <a:xfrm>
            <a:off x="658813" y="1401218"/>
            <a:ext cx="3913187" cy="3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Tree>
    <p:extLst>
      <p:ext uri="{BB962C8B-B14F-4D97-AF65-F5344CB8AC3E}">
        <p14:creationId xmlns:p14="http://schemas.microsoft.com/office/powerpoint/2010/main" val="335469302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p:cNvSpPr>
            <a:spLocks noGrp="1"/>
          </p:cNvSpPr>
          <p:nvPr>
            <p:ph type="title"/>
          </p:nvPr>
        </p:nvSpPr>
        <p:spPr>
          <a:xfrm>
            <a:off x="658813" y="838200"/>
            <a:ext cx="7342187" cy="514738"/>
          </a:xfrm>
        </p:spPr>
        <p:txBody>
          <a:bodyPr lIns="72000" tIns="72000" bIns="72000"/>
          <a:lstStyle/>
          <a:p>
            <a:r>
              <a:rPr lang="da-DK" dirty="0" smtClean="0"/>
              <a:t>Forholdsnormer og kompetencenormer</a:t>
            </a:r>
            <a:endParaRPr lang="en-GB" dirty="0"/>
          </a:p>
        </p:txBody>
      </p:sp>
      <p:sp>
        <p:nvSpPr>
          <p:cNvPr id="7" name="Pladsholder til indhold 6"/>
          <p:cNvSpPr>
            <a:spLocks noGrp="1"/>
          </p:cNvSpPr>
          <p:nvPr>
            <p:ph idx="1"/>
          </p:nvPr>
        </p:nvSpPr>
        <p:spPr>
          <a:xfrm>
            <a:off x="658813" y="1600200"/>
            <a:ext cx="7827962" cy="3423227"/>
          </a:xfrm>
        </p:spPr>
        <p:txBody>
          <a:bodyPr lIns="72000" tIns="72000" bIns="72000"/>
          <a:lstStyle/>
          <a:p>
            <a:r>
              <a:rPr lang="da-DK" dirty="0"/>
              <a:t>Hvad gælder om </a:t>
            </a:r>
            <a:r>
              <a:rPr lang="da-DK" u="sng" dirty="0"/>
              <a:t>generelle</a:t>
            </a:r>
            <a:r>
              <a:rPr lang="da-DK" dirty="0"/>
              <a:t> kompetencenormer?</a:t>
            </a:r>
          </a:p>
          <a:p>
            <a:pPr lvl="1"/>
            <a:r>
              <a:rPr lang="da-DK" dirty="0"/>
              <a:t>Generelle kompetencenormer kan ikke håndhæves som bindende bestemmelser. Eks.: MAD 2005.1593Ø (Rungsted Golfpark) og NKO 1999.193</a:t>
            </a:r>
          </a:p>
          <a:p>
            <a:pPr lvl="1"/>
            <a:endParaRPr lang="da-DK" dirty="0"/>
          </a:p>
          <a:p>
            <a:pPr lvl="1"/>
            <a:r>
              <a:rPr lang="da-DK" dirty="0"/>
              <a:t>NKO 1999.193: ”</a:t>
            </a:r>
            <a:r>
              <a:rPr lang="da-DK" i="1" dirty="0"/>
              <a:t>En bestemmelse, der foreskriver, at kommunen kan fastsætte nærmere krav til en bebyggelse – f.eks. i form af en bebyggelsesplan, der skal godkendes af kommunen – opfylder …. ikke kravet om præcision og entydighed, hverken i forhold til offentligheden, der hermed ikke får nogen mulighed for at øve indflydelse på, hvilke krav, der stilles, eller i forhold til de direkte berørte borgere eller virksomheder, der hermed ikke ved at læse lokalplanen kan vide hvilke krav, der skal være opfyldt</a:t>
            </a:r>
            <a:r>
              <a:rPr lang="da-DK" dirty="0"/>
              <a:t>”</a:t>
            </a:r>
          </a:p>
        </p:txBody>
      </p:sp>
      <p:sp>
        <p:nvSpPr>
          <p:cNvPr id="2" name="Pladsholder til diasnummer 1"/>
          <p:cNvSpPr>
            <a:spLocks noGrp="1"/>
          </p:cNvSpPr>
          <p:nvPr>
            <p:ph type="sldNum" sz="quarter" idx="12"/>
          </p:nvPr>
        </p:nvSpPr>
        <p:spPr/>
        <p:txBody>
          <a:bodyPr/>
          <a:lstStyle/>
          <a:p>
            <a:fld id="{2F9A5C36-0A88-4DE5-AA4B-1027874F930B}" type="slidenum">
              <a:rPr lang="da-DK" noProof="0" smtClean="0"/>
              <a:t>36</a:t>
            </a:fld>
            <a:endParaRPr lang="da-DK" noProof="0" dirty="0"/>
          </a:p>
        </p:txBody>
      </p:sp>
      <p:sp>
        <p:nvSpPr>
          <p:cNvPr id="8" name="Rektangel 7"/>
          <p:cNvSpPr/>
          <p:nvPr/>
        </p:nvSpPr>
        <p:spPr>
          <a:xfrm>
            <a:off x="658813" y="1401218"/>
            <a:ext cx="3913187" cy="3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Tree>
    <p:extLst>
      <p:ext uri="{BB962C8B-B14F-4D97-AF65-F5344CB8AC3E}">
        <p14:creationId xmlns:p14="http://schemas.microsoft.com/office/powerpoint/2010/main" val="361174795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p:cNvSpPr>
            <a:spLocks noGrp="1"/>
          </p:cNvSpPr>
          <p:nvPr>
            <p:ph type="title"/>
          </p:nvPr>
        </p:nvSpPr>
        <p:spPr>
          <a:xfrm>
            <a:off x="658813" y="838200"/>
            <a:ext cx="7342187" cy="514738"/>
          </a:xfrm>
        </p:spPr>
        <p:txBody>
          <a:bodyPr lIns="72000" tIns="72000" bIns="72000"/>
          <a:lstStyle/>
          <a:p>
            <a:r>
              <a:rPr lang="da-DK" dirty="0" smtClean="0"/>
              <a:t>Forholdsnormer og kompetencenormer</a:t>
            </a:r>
            <a:endParaRPr lang="en-GB" dirty="0"/>
          </a:p>
        </p:txBody>
      </p:sp>
      <p:sp>
        <p:nvSpPr>
          <p:cNvPr id="7" name="Pladsholder til indhold 6"/>
          <p:cNvSpPr>
            <a:spLocks noGrp="1"/>
          </p:cNvSpPr>
          <p:nvPr>
            <p:ph idx="1"/>
          </p:nvPr>
        </p:nvSpPr>
        <p:spPr>
          <a:xfrm>
            <a:off x="658813" y="1600200"/>
            <a:ext cx="7827962" cy="3777170"/>
          </a:xfrm>
        </p:spPr>
        <p:txBody>
          <a:bodyPr lIns="72000" tIns="72000" bIns="72000"/>
          <a:lstStyle/>
          <a:p>
            <a:r>
              <a:rPr lang="da-DK" dirty="0"/>
              <a:t>MAD 2005.1593Ø (Rungsted Golfpark)</a:t>
            </a:r>
          </a:p>
          <a:p>
            <a:pPr lvl="1"/>
            <a:r>
              <a:rPr lang="da-DK" dirty="0"/>
              <a:t>Sagen angik brug af en </a:t>
            </a:r>
            <a:r>
              <a:rPr lang="da-DK" u="sng" dirty="0"/>
              <a:t>generel</a:t>
            </a:r>
            <a:r>
              <a:rPr lang="da-DK" dirty="0"/>
              <a:t> kompetencenorm:</a:t>
            </a:r>
          </a:p>
          <a:p>
            <a:pPr lvl="2"/>
            <a:r>
              <a:rPr lang="da-DK" dirty="0"/>
              <a:t>”</a:t>
            </a:r>
            <a:r>
              <a:rPr lang="da-DK" i="1" dirty="0"/>
              <a:t>Ændring af terræn, beplantning, belysning, belægning, hegning og skiltning… må kun ske i overensstemmelse med en af kommunalbestyrelsen godkendt plan</a:t>
            </a:r>
            <a:r>
              <a:rPr lang="da-DK" dirty="0"/>
              <a:t>”</a:t>
            </a:r>
          </a:p>
          <a:p>
            <a:pPr lvl="2"/>
            <a:r>
              <a:rPr lang="da-DK" dirty="0"/>
              <a:t>NKN og Østre Landsret: Der er ikke i planloven hjemmel til at henskyde reguleringen af en række forhold vedrørende beplantning, hegn m.v. til en af kommunen efterfølgende formløs tilvejebragt plan (f.eks. beplantningsplan).</a:t>
            </a:r>
          </a:p>
          <a:p>
            <a:pPr lvl="2"/>
            <a:r>
              <a:rPr lang="da-DK" dirty="0"/>
              <a:t>Kompetencenormen kunne ikke håndhæves som en bindende lokalplanbestemmelse, og ejerne kunne derfor etablere beplantning m.v. uden kommunens samtykke</a:t>
            </a:r>
          </a:p>
        </p:txBody>
      </p:sp>
      <p:sp>
        <p:nvSpPr>
          <p:cNvPr id="2" name="Pladsholder til diasnummer 1"/>
          <p:cNvSpPr>
            <a:spLocks noGrp="1"/>
          </p:cNvSpPr>
          <p:nvPr>
            <p:ph type="sldNum" sz="quarter" idx="12"/>
          </p:nvPr>
        </p:nvSpPr>
        <p:spPr/>
        <p:txBody>
          <a:bodyPr/>
          <a:lstStyle/>
          <a:p>
            <a:fld id="{2F9A5C36-0A88-4DE5-AA4B-1027874F930B}" type="slidenum">
              <a:rPr lang="da-DK" noProof="0" smtClean="0"/>
              <a:t>37</a:t>
            </a:fld>
            <a:endParaRPr lang="da-DK" noProof="0" dirty="0"/>
          </a:p>
        </p:txBody>
      </p:sp>
      <p:sp>
        <p:nvSpPr>
          <p:cNvPr id="8" name="Rektangel 7"/>
          <p:cNvSpPr/>
          <p:nvPr/>
        </p:nvSpPr>
        <p:spPr>
          <a:xfrm>
            <a:off x="658813" y="1401218"/>
            <a:ext cx="3913187" cy="3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Tree>
    <p:extLst>
      <p:ext uri="{BB962C8B-B14F-4D97-AF65-F5344CB8AC3E}">
        <p14:creationId xmlns:p14="http://schemas.microsoft.com/office/powerpoint/2010/main" val="1843153960"/>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p:cNvSpPr>
            <a:spLocks noGrp="1"/>
          </p:cNvSpPr>
          <p:nvPr>
            <p:ph type="title"/>
          </p:nvPr>
        </p:nvSpPr>
        <p:spPr>
          <a:xfrm>
            <a:off x="658813" y="838200"/>
            <a:ext cx="7342187" cy="514738"/>
          </a:xfrm>
        </p:spPr>
        <p:txBody>
          <a:bodyPr lIns="72000" tIns="72000" bIns="72000"/>
          <a:lstStyle/>
          <a:p>
            <a:r>
              <a:rPr lang="da-DK" dirty="0" smtClean="0"/>
              <a:t>Forholdsnormer og kompetencenormer</a:t>
            </a:r>
            <a:endParaRPr lang="en-GB" dirty="0"/>
          </a:p>
        </p:txBody>
      </p:sp>
      <p:sp>
        <p:nvSpPr>
          <p:cNvPr id="7" name="Pladsholder til indhold 6"/>
          <p:cNvSpPr>
            <a:spLocks noGrp="1"/>
          </p:cNvSpPr>
          <p:nvPr>
            <p:ph idx="1"/>
          </p:nvPr>
        </p:nvSpPr>
        <p:spPr>
          <a:xfrm>
            <a:off x="658813" y="1600200"/>
            <a:ext cx="7827962" cy="2592230"/>
          </a:xfrm>
        </p:spPr>
        <p:txBody>
          <a:bodyPr lIns="72000" tIns="72000" bIns="72000"/>
          <a:lstStyle/>
          <a:p>
            <a:r>
              <a:rPr lang="da-DK" dirty="0"/>
              <a:t>Hvad gælder om </a:t>
            </a:r>
            <a:r>
              <a:rPr lang="da-DK" u="sng" dirty="0"/>
              <a:t>konkrete</a:t>
            </a:r>
            <a:r>
              <a:rPr lang="da-DK" dirty="0"/>
              <a:t> kompetencenormer?</a:t>
            </a:r>
          </a:p>
          <a:p>
            <a:pPr lvl="1"/>
            <a:r>
              <a:rPr lang="da-DK" dirty="0"/>
              <a:t>Mange lokalplanbestemmelser er udformet som en hovedregel med karakter af en forholdsnorm, men med en tilknyttet undtagelse med karakter af konkret kompetencenorm (”kombinationsmodellen”)</a:t>
            </a:r>
          </a:p>
          <a:p>
            <a:pPr lvl="2"/>
            <a:r>
              <a:rPr lang="da-DK" dirty="0"/>
              <a:t>Eks.: ”</a:t>
            </a:r>
            <a:r>
              <a:rPr lang="da-DK" i="1" dirty="0"/>
              <a:t>Området må kun anvendes til… idet der dog med kommunalbestyrelsens tilladelse kan…</a:t>
            </a:r>
            <a:r>
              <a:rPr lang="da-DK" dirty="0"/>
              <a:t>”</a:t>
            </a:r>
          </a:p>
          <a:p>
            <a:pPr lvl="1"/>
            <a:r>
              <a:rPr lang="da-DK" dirty="0"/>
              <a:t>Brug af konkrete kompetencenormer er principielt lovlig, så længe kravet om forudgående lokalplanlægning ikke er fuldstændigt udhulet</a:t>
            </a:r>
          </a:p>
        </p:txBody>
      </p:sp>
      <p:sp>
        <p:nvSpPr>
          <p:cNvPr id="2" name="Pladsholder til diasnummer 1"/>
          <p:cNvSpPr>
            <a:spLocks noGrp="1"/>
          </p:cNvSpPr>
          <p:nvPr>
            <p:ph type="sldNum" sz="quarter" idx="12"/>
          </p:nvPr>
        </p:nvSpPr>
        <p:spPr/>
        <p:txBody>
          <a:bodyPr/>
          <a:lstStyle/>
          <a:p>
            <a:fld id="{2F9A5C36-0A88-4DE5-AA4B-1027874F930B}" type="slidenum">
              <a:rPr lang="da-DK" noProof="0" smtClean="0"/>
              <a:t>38</a:t>
            </a:fld>
            <a:endParaRPr lang="da-DK" noProof="0" dirty="0"/>
          </a:p>
        </p:txBody>
      </p:sp>
      <p:sp>
        <p:nvSpPr>
          <p:cNvPr id="8" name="Rektangel 7"/>
          <p:cNvSpPr/>
          <p:nvPr/>
        </p:nvSpPr>
        <p:spPr>
          <a:xfrm>
            <a:off x="658813" y="1401218"/>
            <a:ext cx="3913187" cy="3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Tree>
    <p:extLst>
      <p:ext uri="{BB962C8B-B14F-4D97-AF65-F5344CB8AC3E}">
        <p14:creationId xmlns:p14="http://schemas.microsoft.com/office/powerpoint/2010/main" val="1149514135"/>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p:cNvSpPr>
            <a:spLocks noGrp="1"/>
          </p:cNvSpPr>
          <p:nvPr>
            <p:ph type="title"/>
          </p:nvPr>
        </p:nvSpPr>
        <p:spPr>
          <a:xfrm>
            <a:off x="658813" y="838200"/>
            <a:ext cx="7342187" cy="514738"/>
          </a:xfrm>
        </p:spPr>
        <p:txBody>
          <a:bodyPr lIns="72000" tIns="72000" bIns="72000"/>
          <a:lstStyle/>
          <a:p>
            <a:r>
              <a:rPr lang="da-DK" dirty="0" smtClean="0"/>
              <a:t>Forholdsnormer og kompetencenormer</a:t>
            </a:r>
            <a:endParaRPr lang="en-GB" dirty="0"/>
          </a:p>
        </p:txBody>
      </p:sp>
      <p:sp>
        <p:nvSpPr>
          <p:cNvPr id="7" name="Pladsholder til indhold 6"/>
          <p:cNvSpPr>
            <a:spLocks noGrp="1"/>
          </p:cNvSpPr>
          <p:nvPr>
            <p:ph idx="1"/>
          </p:nvPr>
        </p:nvSpPr>
        <p:spPr>
          <a:xfrm>
            <a:off x="658813" y="1600200"/>
            <a:ext cx="7827962" cy="4054169"/>
          </a:xfrm>
        </p:spPr>
        <p:txBody>
          <a:bodyPr lIns="72000" tIns="72000" bIns="72000"/>
          <a:lstStyle/>
          <a:p>
            <a:r>
              <a:rPr lang="da-DK" dirty="0"/>
              <a:t>Konkrete kompetencenormer giver ikke adgang til at fravige dispensationsreglerne i lovens §§ 19 og 20. </a:t>
            </a:r>
          </a:p>
          <a:p>
            <a:pPr lvl="1"/>
            <a:r>
              <a:rPr lang="da-DK" dirty="0"/>
              <a:t>Eks.: NKO 1994.47</a:t>
            </a:r>
          </a:p>
          <a:p>
            <a:pPr lvl="2"/>
            <a:r>
              <a:rPr lang="da-DK" dirty="0"/>
              <a:t>”</a:t>
            </a:r>
            <a:r>
              <a:rPr lang="da-DK" i="1" dirty="0"/>
              <a:t>NKN modtager en del klager over kommunalbestyrelsers afgørelser efter kompetencenormer i byplanvedtægter eller lokalplaner. I sådanne sager vil afgørelsen gå ud på, at en tilladelse/godkendelse, der er hjemlet i en kompetencenorm skal meddeles i overensstemmelse med reglerne om dispensationsprocedure i pl §§ 19 og 20.</a:t>
            </a:r>
            <a:r>
              <a:rPr lang="da-DK" dirty="0"/>
              <a:t>”</a:t>
            </a:r>
          </a:p>
          <a:p>
            <a:pPr lvl="1"/>
            <a:endParaRPr lang="da-DK" dirty="0"/>
          </a:p>
          <a:p>
            <a:pPr lvl="1"/>
            <a:r>
              <a:rPr lang="da-DK" dirty="0"/>
              <a:t>Oplysninger i lokalplanen kan sige noget om kommunens forventede dispensationspraksis efter kompetencenormen, men kompetencenormen ændrer ikke grænserne for kommunens dispensationskompetence efter lovens § 19</a:t>
            </a:r>
          </a:p>
        </p:txBody>
      </p:sp>
      <p:sp>
        <p:nvSpPr>
          <p:cNvPr id="2" name="Pladsholder til diasnummer 1"/>
          <p:cNvSpPr>
            <a:spLocks noGrp="1"/>
          </p:cNvSpPr>
          <p:nvPr>
            <p:ph type="sldNum" sz="quarter" idx="12"/>
          </p:nvPr>
        </p:nvSpPr>
        <p:spPr/>
        <p:txBody>
          <a:bodyPr/>
          <a:lstStyle/>
          <a:p>
            <a:fld id="{2F9A5C36-0A88-4DE5-AA4B-1027874F930B}" type="slidenum">
              <a:rPr lang="da-DK" noProof="0" smtClean="0"/>
              <a:t>39</a:t>
            </a:fld>
            <a:endParaRPr lang="da-DK" noProof="0" dirty="0"/>
          </a:p>
        </p:txBody>
      </p:sp>
      <p:sp>
        <p:nvSpPr>
          <p:cNvPr id="8" name="Rektangel 7"/>
          <p:cNvSpPr/>
          <p:nvPr/>
        </p:nvSpPr>
        <p:spPr>
          <a:xfrm>
            <a:off x="658813" y="1401218"/>
            <a:ext cx="3913187" cy="3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Tree>
    <p:extLst>
      <p:ext uri="{BB962C8B-B14F-4D97-AF65-F5344CB8AC3E}">
        <p14:creationId xmlns:p14="http://schemas.microsoft.com/office/powerpoint/2010/main" val="3128919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p:cNvSpPr>
            <a:spLocks noGrp="1"/>
          </p:cNvSpPr>
          <p:nvPr>
            <p:ph type="title"/>
          </p:nvPr>
        </p:nvSpPr>
        <p:spPr>
          <a:xfrm>
            <a:off x="658813" y="838200"/>
            <a:ext cx="7342187" cy="514738"/>
          </a:xfrm>
        </p:spPr>
        <p:txBody>
          <a:bodyPr lIns="72000" tIns="72000" bIns="72000"/>
          <a:lstStyle/>
          <a:p>
            <a:r>
              <a:rPr lang="da-DK" dirty="0" err="1"/>
              <a:t>UfR</a:t>
            </a:r>
            <a:r>
              <a:rPr lang="da-DK" dirty="0"/>
              <a:t> 2000.1366H (Hørsholm Kommune)</a:t>
            </a:r>
          </a:p>
        </p:txBody>
      </p:sp>
      <p:sp>
        <p:nvSpPr>
          <p:cNvPr id="7" name="Pladsholder til indhold 6"/>
          <p:cNvSpPr>
            <a:spLocks noGrp="1"/>
          </p:cNvSpPr>
          <p:nvPr>
            <p:ph idx="1"/>
          </p:nvPr>
        </p:nvSpPr>
        <p:spPr>
          <a:xfrm>
            <a:off x="658813" y="1600200"/>
            <a:ext cx="7827962" cy="2869229"/>
          </a:xfrm>
        </p:spPr>
        <p:txBody>
          <a:bodyPr lIns="72000" tIns="72000" bIns="72000"/>
          <a:lstStyle/>
          <a:p>
            <a:r>
              <a:rPr lang="da-DK" dirty="0"/>
              <a:t>A tilbød en kommune at købe nogle ejendomme, og efter at A og kommunen havde afgivet en hensigtserklæring om købet, udarbejdede A et </a:t>
            </a:r>
            <a:r>
              <a:rPr lang="da-DK" dirty="0" smtClean="0"/>
              <a:t>andelsboligprojekt</a:t>
            </a:r>
          </a:p>
          <a:p>
            <a:r>
              <a:rPr lang="da-DK" dirty="0" smtClean="0"/>
              <a:t>Projektets </a:t>
            </a:r>
            <a:r>
              <a:rPr lang="da-DK" dirty="0"/>
              <a:t>gennemførelse forudsatte bl.a. vedtagelsen af en lokalplan, og forslag hertil blev udarbejdet og fremsat. Efter protester mod lokalplanforslaget trak kommunen forslaget </a:t>
            </a:r>
            <a:r>
              <a:rPr lang="da-DK" dirty="0" smtClean="0"/>
              <a:t>tilbage</a:t>
            </a:r>
          </a:p>
          <a:p>
            <a:r>
              <a:rPr lang="da-DK" dirty="0" smtClean="0"/>
              <a:t>A </a:t>
            </a:r>
            <a:r>
              <a:rPr lang="da-DK" dirty="0"/>
              <a:t>krævede erstatning hos K for de projekteringsudgifter, han havde afholdt i tillid til projektets </a:t>
            </a:r>
            <a:r>
              <a:rPr lang="da-DK" dirty="0" smtClean="0"/>
              <a:t>gennemførelse</a:t>
            </a:r>
            <a:endParaRPr lang="da-DK" dirty="0"/>
          </a:p>
          <a:p>
            <a:pPr lvl="1">
              <a:buFont typeface="Wingdings" pitchFamily="2" charset="2"/>
              <a:buNone/>
            </a:pPr>
            <a:endParaRPr lang="da-DK" dirty="0"/>
          </a:p>
        </p:txBody>
      </p:sp>
      <p:sp>
        <p:nvSpPr>
          <p:cNvPr id="2" name="Pladsholder til diasnummer 1"/>
          <p:cNvSpPr>
            <a:spLocks noGrp="1"/>
          </p:cNvSpPr>
          <p:nvPr>
            <p:ph type="sldNum" sz="quarter" idx="12"/>
          </p:nvPr>
        </p:nvSpPr>
        <p:spPr/>
        <p:txBody>
          <a:bodyPr/>
          <a:lstStyle/>
          <a:p>
            <a:fld id="{2F9A5C36-0A88-4DE5-AA4B-1027874F930B}" type="slidenum">
              <a:rPr lang="da-DK" noProof="0" smtClean="0"/>
              <a:t>4</a:t>
            </a:fld>
            <a:endParaRPr lang="da-DK" noProof="0" dirty="0"/>
          </a:p>
        </p:txBody>
      </p:sp>
      <p:sp>
        <p:nvSpPr>
          <p:cNvPr id="8" name="Rektangel 7"/>
          <p:cNvSpPr/>
          <p:nvPr/>
        </p:nvSpPr>
        <p:spPr>
          <a:xfrm>
            <a:off x="658813" y="1401218"/>
            <a:ext cx="3913187" cy="3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Tree>
    <p:extLst>
      <p:ext uri="{BB962C8B-B14F-4D97-AF65-F5344CB8AC3E}">
        <p14:creationId xmlns:p14="http://schemas.microsoft.com/office/powerpoint/2010/main" val="177792239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nas02/photo/convert.php?type=2&amp;dir=5374656d6e696e672f5475626f7267204861766e6576656a203139&amp;name=4861766e6576656a2d30342e6a7067"/>
          <p:cNvPicPr>
            <a:picLocks noChangeAspect="1" noChangeArrowheads="1"/>
          </p:cNvPicPr>
          <p:nvPr/>
        </p:nvPicPr>
        <p:blipFill rotWithShape="1">
          <a:blip r:embed="rId2">
            <a:extLst>
              <a:ext uri="{28A0092B-C50C-407E-A947-70E740481C1C}">
                <a14:useLocalDpi xmlns:a14="http://schemas.microsoft.com/office/drawing/2010/main" val="0"/>
              </a:ext>
            </a:extLst>
          </a:blip>
          <a:srcRect r="6526" b="371"/>
          <a:stretch/>
        </p:blipFill>
        <p:spPr bwMode="auto">
          <a:xfrm>
            <a:off x="546100" y="722313"/>
            <a:ext cx="8051555" cy="5757862"/>
          </a:xfrm>
          <a:prstGeom prst="rect">
            <a:avLst/>
          </a:prstGeom>
          <a:noFill/>
          <a:ln>
            <a:noFill/>
          </a:ln>
          <a:extLst>
            <a:ext uri="{909E8E84-426E-40DD-AFC4-6F175D3DCCD1}">
              <a14:hiddenFill xmlns:a14="http://schemas.microsoft.com/office/drawing/2010/main">
                <a:solidFill>
                  <a:srgbClr val="FFFFFF"/>
                </a:solidFill>
              </a14:hiddenFill>
            </a:ext>
          </a:extLst>
        </p:spPr>
      </p:pic>
      <p:pic>
        <p:nvPicPr>
          <p:cNvPr id="35" name="Picture 13"/>
          <p:cNvPicPr>
            <a:picLocks/>
          </p:cNvPicPr>
          <p:nvPr/>
        </p:nvPicPr>
        <p:blipFill>
          <a:blip r:embed="rId3">
            <a:extLst>
              <a:ext uri="{28A0092B-C50C-407E-A947-70E740481C1C}">
                <a14:useLocalDpi xmlns:a14="http://schemas.microsoft.com/office/drawing/2010/main" val="0"/>
              </a:ext>
            </a:extLst>
          </a:blip>
          <a:stretch>
            <a:fillRect/>
          </a:stretch>
        </p:blipFill>
        <p:spPr>
          <a:xfrm>
            <a:off x="546099" y="5667375"/>
            <a:ext cx="8054975" cy="390525"/>
          </a:xfrm>
          <a:prstGeom prst="rect">
            <a:avLst/>
          </a:prstGeom>
        </p:spPr>
      </p:pic>
      <p:sp>
        <p:nvSpPr>
          <p:cNvPr id="37" name="Text Box 25"/>
          <p:cNvSpPr txBox="1">
            <a:spLocks noChangeArrowheads="1"/>
          </p:cNvSpPr>
          <p:nvPr/>
        </p:nvSpPr>
        <p:spPr bwMode="auto">
          <a:xfrm>
            <a:off x="549518" y="5714999"/>
            <a:ext cx="8051556" cy="295276"/>
          </a:xfrm>
          <a:prstGeom prst="rect">
            <a:avLst/>
          </a:prstGeom>
          <a:noFill/>
          <a:ln>
            <a:noFill/>
          </a:ln>
          <a:effectLst/>
        </p:spPr>
        <p:txBody>
          <a:bodyPr wrap="square" lIns="72000" tIns="72000" rIns="72000" bIns="72000" anchor="ctr">
            <a:noAutofit/>
          </a:bodyPr>
          <a:lstStyle>
            <a:lvl1pPr>
              <a:defRPr sz="7500">
                <a:solidFill>
                  <a:schemeClr val="tx1"/>
                </a:solidFill>
                <a:latin typeface="Verdana" pitchFamily="34" charset="0"/>
                <a:ea typeface="ヒラギノ角ゴ Pro W3" pitchFamily="1" charset="-128"/>
              </a:defRPr>
            </a:lvl1pPr>
            <a:lvl2pPr marL="742950" indent="-285750">
              <a:defRPr sz="7500">
                <a:solidFill>
                  <a:schemeClr val="tx1"/>
                </a:solidFill>
                <a:latin typeface="Verdana" pitchFamily="34" charset="0"/>
                <a:ea typeface="ヒラギノ角ゴ Pro W3" pitchFamily="1" charset="-128"/>
              </a:defRPr>
            </a:lvl2pPr>
            <a:lvl3pPr marL="1143000" indent="-228600">
              <a:defRPr sz="7500">
                <a:solidFill>
                  <a:schemeClr val="tx1"/>
                </a:solidFill>
                <a:latin typeface="Verdana" pitchFamily="34" charset="0"/>
                <a:ea typeface="ヒラギノ角ゴ Pro W3" pitchFamily="1" charset="-128"/>
              </a:defRPr>
            </a:lvl3pPr>
            <a:lvl4pPr marL="1600200" indent="-228600">
              <a:defRPr sz="7500">
                <a:solidFill>
                  <a:schemeClr val="tx1"/>
                </a:solidFill>
                <a:latin typeface="Verdana" pitchFamily="34" charset="0"/>
                <a:ea typeface="ヒラギノ角ゴ Pro W3" pitchFamily="1" charset="-128"/>
              </a:defRPr>
            </a:lvl4pPr>
            <a:lvl5pPr marL="2057400" indent="-228600">
              <a:defRPr sz="7500">
                <a:solidFill>
                  <a:schemeClr val="tx1"/>
                </a:solidFill>
                <a:latin typeface="Verdana" pitchFamily="34" charset="0"/>
                <a:ea typeface="ヒラギノ角ゴ Pro W3" pitchFamily="1" charset="-128"/>
              </a:defRPr>
            </a:lvl5pPr>
            <a:lvl6pPr marL="2514600" indent="-228600" eaLnBrk="0" fontAlgn="base" hangingPunct="0">
              <a:spcBef>
                <a:spcPct val="0"/>
              </a:spcBef>
              <a:spcAft>
                <a:spcPct val="0"/>
              </a:spcAft>
              <a:defRPr sz="7500">
                <a:solidFill>
                  <a:schemeClr val="tx1"/>
                </a:solidFill>
                <a:latin typeface="Verdana" pitchFamily="34" charset="0"/>
                <a:ea typeface="ヒラギノ角ゴ Pro W3" pitchFamily="1" charset="-128"/>
              </a:defRPr>
            </a:lvl6pPr>
            <a:lvl7pPr marL="2971800" indent="-228600" eaLnBrk="0" fontAlgn="base" hangingPunct="0">
              <a:spcBef>
                <a:spcPct val="0"/>
              </a:spcBef>
              <a:spcAft>
                <a:spcPct val="0"/>
              </a:spcAft>
              <a:defRPr sz="7500">
                <a:solidFill>
                  <a:schemeClr val="tx1"/>
                </a:solidFill>
                <a:latin typeface="Verdana" pitchFamily="34" charset="0"/>
                <a:ea typeface="ヒラギノ角ゴ Pro W3" pitchFamily="1" charset="-128"/>
              </a:defRPr>
            </a:lvl7pPr>
            <a:lvl8pPr marL="3429000" indent="-228600" eaLnBrk="0" fontAlgn="base" hangingPunct="0">
              <a:spcBef>
                <a:spcPct val="0"/>
              </a:spcBef>
              <a:spcAft>
                <a:spcPct val="0"/>
              </a:spcAft>
              <a:defRPr sz="7500">
                <a:solidFill>
                  <a:schemeClr val="tx1"/>
                </a:solidFill>
                <a:latin typeface="Verdana" pitchFamily="34" charset="0"/>
                <a:ea typeface="ヒラギノ角ゴ Pro W3" pitchFamily="1" charset="-128"/>
              </a:defRPr>
            </a:lvl8pPr>
            <a:lvl9pPr marL="3886200" indent="-228600" eaLnBrk="0" fontAlgn="base" hangingPunct="0">
              <a:spcBef>
                <a:spcPct val="0"/>
              </a:spcBef>
              <a:spcAft>
                <a:spcPct val="0"/>
              </a:spcAft>
              <a:defRPr sz="7500">
                <a:solidFill>
                  <a:schemeClr val="tx1"/>
                </a:solidFill>
                <a:latin typeface="Verdana" pitchFamily="34" charset="0"/>
                <a:ea typeface="ヒラギノ角ゴ Pro W3" pitchFamily="1" charset="-128"/>
              </a:defRPr>
            </a:lvl9pPr>
          </a:lstStyle>
          <a:p>
            <a:r>
              <a:rPr lang="en-GB" sz="1050" dirty="0">
                <a:solidFill>
                  <a:schemeClr val="bg1"/>
                </a:solidFill>
                <a:latin typeface="+mn-lt"/>
              </a:rPr>
              <a:t>Rønne &amp; </a:t>
            </a:r>
            <a:r>
              <a:rPr lang="en-GB" sz="1050" dirty="0" smtClean="0">
                <a:solidFill>
                  <a:schemeClr val="bg1"/>
                </a:solidFill>
                <a:latin typeface="+mn-lt"/>
              </a:rPr>
              <a:t>Lundgren ǀ Tuborg </a:t>
            </a:r>
            <a:r>
              <a:rPr lang="en-GB" sz="1050" dirty="0">
                <a:solidFill>
                  <a:schemeClr val="bg1"/>
                </a:solidFill>
                <a:latin typeface="+mn-lt"/>
              </a:rPr>
              <a:t>Havnevej </a:t>
            </a:r>
            <a:r>
              <a:rPr lang="en-GB" sz="1050" dirty="0" smtClean="0">
                <a:solidFill>
                  <a:schemeClr val="bg1"/>
                </a:solidFill>
                <a:latin typeface="+mn-lt"/>
              </a:rPr>
              <a:t>19 ǀ DK-2900 Hellerup ǀ Denmark ǀ Tel </a:t>
            </a:r>
            <a:r>
              <a:rPr lang="en-GB" sz="1050" dirty="0">
                <a:solidFill>
                  <a:schemeClr val="bg1"/>
                </a:solidFill>
                <a:latin typeface="+mn-lt"/>
              </a:rPr>
              <a:t>3525 </a:t>
            </a:r>
            <a:r>
              <a:rPr lang="en-GB" sz="1050" dirty="0" smtClean="0">
                <a:solidFill>
                  <a:schemeClr val="bg1"/>
                </a:solidFill>
                <a:latin typeface="+mn-lt"/>
              </a:rPr>
              <a:t>2535 ǀ Fax </a:t>
            </a:r>
            <a:r>
              <a:rPr lang="en-GB" sz="1050" dirty="0">
                <a:solidFill>
                  <a:schemeClr val="bg1"/>
                </a:solidFill>
                <a:latin typeface="+mn-lt"/>
              </a:rPr>
              <a:t>3525 </a:t>
            </a:r>
            <a:r>
              <a:rPr lang="en-GB" sz="1050" dirty="0" smtClean="0">
                <a:solidFill>
                  <a:schemeClr val="bg1"/>
                </a:solidFill>
                <a:latin typeface="+mn-lt"/>
              </a:rPr>
              <a:t>2536 ǀ CVR </a:t>
            </a:r>
            <a:r>
              <a:rPr lang="en-GB" sz="1050" dirty="0">
                <a:solidFill>
                  <a:schemeClr val="bg1"/>
                </a:solidFill>
                <a:latin typeface="+mn-lt"/>
              </a:rPr>
              <a:t>nr. 18 96 49 </a:t>
            </a:r>
            <a:r>
              <a:rPr lang="en-GB" sz="1050" dirty="0" smtClean="0">
                <a:solidFill>
                  <a:schemeClr val="bg1"/>
                </a:solidFill>
                <a:latin typeface="+mn-lt"/>
              </a:rPr>
              <a:t>37 ǀ E-mail </a:t>
            </a:r>
            <a:r>
              <a:rPr lang="en-GB" sz="1050" dirty="0">
                <a:solidFill>
                  <a:schemeClr val="bg1"/>
                </a:solidFill>
                <a:latin typeface="+mn-lt"/>
              </a:rPr>
              <a:t>info@rl.dk</a:t>
            </a:r>
          </a:p>
        </p:txBody>
      </p:sp>
      <p:sp>
        <p:nvSpPr>
          <p:cNvPr id="2" name="Pladsholder til diasnummer 1"/>
          <p:cNvSpPr>
            <a:spLocks noGrp="1"/>
          </p:cNvSpPr>
          <p:nvPr>
            <p:ph type="sldNum" sz="quarter" idx="12"/>
          </p:nvPr>
        </p:nvSpPr>
        <p:spPr/>
        <p:txBody>
          <a:bodyPr/>
          <a:lstStyle/>
          <a:p>
            <a:fld id="{2F9A5C36-0A88-4DE5-AA4B-1027874F930B}" type="slidenum">
              <a:rPr lang="da-DK" noProof="0" smtClean="0"/>
              <a:t>40</a:t>
            </a:fld>
            <a:endParaRPr lang="da-DK" noProof="0" dirty="0"/>
          </a:p>
        </p:txBody>
      </p:sp>
    </p:spTree>
    <p:extLst>
      <p:ext uri="{BB962C8B-B14F-4D97-AF65-F5344CB8AC3E}">
        <p14:creationId xmlns:p14="http://schemas.microsoft.com/office/powerpoint/2010/main" val="203648833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p:cNvSpPr>
            <a:spLocks noGrp="1"/>
          </p:cNvSpPr>
          <p:nvPr>
            <p:ph type="title"/>
          </p:nvPr>
        </p:nvSpPr>
        <p:spPr>
          <a:xfrm>
            <a:off x="658813" y="838200"/>
            <a:ext cx="7342187" cy="514738"/>
          </a:xfrm>
        </p:spPr>
        <p:txBody>
          <a:bodyPr lIns="72000" tIns="72000" bIns="72000"/>
          <a:lstStyle/>
          <a:p>
            <a:r>
              <a:rPr lang="da-DK" dirty="0" err="1"/>
              <a:t>UfR</a:t>
            </a:r>
            <a:r>
              <a:rPr lang="da-DK" dirty="0"/>
              <a:t> 2000.1366H (Hørsholm Kommune)</a:t>
            </a:r>
          </a:p>
        </p:txBody>
      </p:sp>
      <p:sp>
        <p:nvSpPr>
          <p:cNvPr id="7" name="Pladsholder til indhold 6"/>
          <p:cNvSpPr>
            <a:spLocks noGrp="1"/>
          </p:cNvSpPr>
          <p:nvPr>
            <p:ph idx="1"/>
          </p:nvPr>
        </p:nvSpPr>
        <p:spPr>
          <a:xfrm>
            <a:off x="658813" y="1600200"/>
            <a:ext cx="7827962" cy="4054169"/>
          </a:xfrm>
        </p:spPr>
        <p:txBody>
          <a:bodyPr lIns="72000" tIns="72000" bIns="72000"/>
          <a:lstStyle/>
          <a:p>
            <a:r>
              <a:rPr lang="da-DK" u="sng" dirty="0"/>
              <a:t>Højesteret:</a:t>
            </a:r>
          </a:p>
          <a:p>
            <a:pPr marL="266700" lvl="1" indent="0">
              <a:buNone/>
            </a:pPr>
            <a:r>
              <a:rPr lang="da-DK" i="1" dirty="0" smtClean="0"/>
              <a:t>…</a:t>
            </a:r>
            <a:r>
              <a:rPr lang="da-DK" i="1" dirty="0"/>
              <a:t>kommunen [ville] ikke forud for iværksættelsen af den foreskrevne </a:t>
            </a:r>
            <a:r>
              <a:rPr lang="da-DK" i="1" dirty="0" smtClean="0"/>
              <a:t>planlægningsprocedure </a:t>
            </a:r>
            <a:r>
              <a:rPr lang="da-DK" i="1" dirty="0"/>
              <a:t>have kunnet give tilsagn om endelig vedtagelse af den fornødne lokalplan, og aftalekomplekset indeholder da også kun den bestemmelse om lokalplan, at kommunen »lader udarbejde lokalplanforslag« for ejendommen, jf. herved planlovens § 13, stk. 3. Det fornødne lokalplanforslag blev udarbejdet samt vedtaget og offentliggjort af kommunalbestyrelsen. </a:t>
            </a:r>
          </a:p>
          <a:p>
            <a:endParaRPr lang="da-DK" i="1" dirty="0"/>
          </a:p>
          <a:p>
            <a:r>
              <a:rPr lang="da-DK" dirty="0" smtClean="0"/>
              <a:t>Da </a:t>
            </a:r>
            <a:r>
              <a:rPr lang="da-DK" dirty="0"/>
              <a:t>A havde været bekendt med, at projektet forudsatte gennemførelsen af lokalplanforslaget, og da K's opgivelse af dette ikke var usagligt eller illoyalt, blev K frifundet.</a:t>
            </a:r>
          </a:p>
          <a:p>
            <a:endParaRPr lang="da-DK" dirty="0"/>
          </a:p>
        </p:txBody>
      </p:sp>
      <p:sp>
        <p:nvSpPr>
          <p:cNvPr id="2" name="Pladsholder til diasnummer 1"/>
          <p:cNvSpPr>
            <a:spLocks noGrp="1"/>
          </p:cNvSpPr>
          <p:nvPr>
            <p:ph type="sldNum" sz="quarter" idx="12"/>
          </p:nvPr>
        </p:nvSpPr>
        <p:spPr/>
        <p:txBody>
          <a:bodyPr/>
          <a:lstStyle/>
          <a:p>
            <a:fld id="{2F9A5C36-0A88-4DE5-AA4B-1027874F930B}" type="slidenum">
              <a:rPr lang="da-DK" noProof="0" smtClean="0"/>
              <a:t>5</a:t>
            </a:fld>
            <a:endParaRPr lang="da-DK" noProof="0" dirty="0"/>
          </a:p>
        </p:txBody>
      </p:sp>
      <p:sp>
        <p:nvSpPr>
          <p:cNvPr id="8" name="Rektangel 7"/>
          <p:cNvSpPr/>
          <p:nvPr/>
        </p:nvSpPr>
        <p:spPr>
          <a:xfrm>
            <a:off x="658813" y="1401218"/>
            <a:ext cx="3913187" cy="3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Tree>
    <p:extLst>
      <p:ext uri="{BB962C8B-B14F-4D97-AF65-F5344CB8AC3E}">
        <p14:creationId xmlns:p14="http://schemas.microsoft.com/office/powerpoint/2010/main" val="124084074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p:cNvSpPr>
            <a:spLocks noGrp="1"/>
          </p:cNvSpPr>
          <p:nvPr>
            <p:ph type="title"/>
          </p:nvPr>
        </p:nvSpPr>
        <p:spPr>
          <a:xfrm>
            <a:off x="658813" y="838200"/>
            <a:ext cx="7342187" cy="514738"/>
          </a:xfrm>
        </p:spPr>
        <p:txBody>
          <a:bodyPr lIns="72000" tIns="72000" bIns="72000"/>
          <a:lstStyle/>
          <a:p>
            <a:r>
              <a:rPr lang="da-DK" dirty="0"/>
              <a:t>MAD 2008.684H (Tølløse Avlsgård)</a:t>
            </a:r>
          </a:p>
        </p:txBody>
      </p:sp>
      <p:sp>
        <p:nvSpPr>
          <p:cNvPr id="7" name="Pladsholder til indhold 6"/>
          <p:cNvSpPr>
            <a:spLocks noGrp="1"/>
          </p:cNvSpPr>
          <p:nvPr>
            <p:ph idx="1"/>
          </p:nvPr>
        </p:nvSpPr>
        <p:spPr>
          <a:xfrm>
            <a:off x="658813" y="1600200"/>
            <a:ext cx="7827962" cy="4408112"/>
          </a:xfrm>
        </p:spPr>
        <p:txBody>
          <a:bodyPr lIns="72000" tIns="72000" bIns="72000"/>
          <a:lstStyle/>
          <a:p>
            <a:r>
              <a:rPr lang="da-DK" dirty="0"/>
              <a:t>I 1983 gennemførtes en lokalplan, </a:t>
            </a:r>
            <a:r>
              <a:rPr lang="da-DK" dirty="0" smtClean="0"/>
              <a:t>hvorefter en </a:t>
            </a:r>
            <a:r>
              <a:rPr lang="da-DK" dirty="0"/>
              <a:t>avlsgård, der var beliggende i landzone, af en havebrugshøjskole kunne benyttes til undervisningsaktiviteter inden for </a:t>
            </a:r>
            <a:r>
              <a:rPr lang="da-DK" dirty="0" smtClean="0"/>
              <a:t>gartnerhvervet</a:t>
            </a:r>
          </a:p>
          <a:p>
            <a:r>
              <a:rPr lang="da-DK" dirty="0" smtClean="0"/>
              <a:t>Planerne blev aldrig realiseret</a:t>
            </a:r>
          </a:p>
          <a:p>
            <a:r>
              <a:rPr lang="da-DK" dirty="0" smtClean="0"/>
              <a:t>Kommunen erhvervede avlsgården </a:t>
            </a:r>
            <a:r>
              <a:rPr lang="da-DK" dirty="0"/>
              <a:t>m.m</a:t>
            </a:r>
            <a:r>
              <a:rPr lang="da-DK" dirty="0" smtClean="0"/>
              <a:t>.</a:t>
            </a:r>
          </a:p>
          <a:p>
            <a:r>
              <a:rPr lang="da-DK" dirty="0" smtClean="0"/>
              <a:t>I </a:t>
            </a:r>
            <a:r>
              <a:rPr lang="da-DK" dirty="0"/>
              <a:t>1998 udbød kommunen avlsgården med tilhørende jorder til salg, og efter en række </a:t>
            </a:r>
            <a:r>
              <a:rPr lang="da-DK" dirty="0" smtClean="0"/>
              <a:t>forhandlinger, blev gården solgt til selskabet S</a:t>
            </a:r>
          </a:p>
          <a:p>
            <a:r>
              <a:rPr lang="da-DK" dirty="0" smtClean="0"/>
              <a:t>I kontrakten stod bl.a., at køberne </a:t>
            </a:r>
            <a:r>
              <a:rPr lang="da-DK" dirty="0"/>
              <a:t>er “</a:t>
            </a:r>
            <a:r>
              <a:rPr lang="da-DK" i="1" dirty="0"/>
              <a:t>bekendt med, at der for ejendommen skal vedtages ny lokalplan, der udlægger ejendommen til indretning af boligenheder med mindst samme udnyttelsesgrad som vist på tilbygningen (kollegiebygninger) i lokalplan 1.6 - kortbilag 4, i stedet for den på ejendommen nu tinglyste lokalplan nr. 1,6</a:t>
            </a:r>
            <a:r>
              <a:rPr lang="da-DK" dirty="0" smtClean="0"/>
              <a:t>”</a:t>
            </a:r>
          </a:p>
          <a:p>
            <a:r>
              <a:rPr lang="da-DK" dirty="0" smtClean="0"/>
              <a:t>S gjorde gældende, at det havde </a:t>
            </a:r>
            <a:r>
              <a:rPr lang="da-DK" dirty="0"/>
              <a:t>erhvervet ret til at bebygge et areal svarende til delområde B i lokalplan 1.6 med en bebyggelsesprocent på </a:t>
            </a:r>
            <a:r>
              <a:rPr lang="da-DK" dirty="0" smtClean="0"/>
              <a:t>25, dvs. bygge nyt</a:t>
            </a:r>
          </a:p>
        </p:txBody>
      </p:sp>
      <p:sp>
        <p:nvSpPr>
          <p:cNvPr id="2" name="Pladsholder til diasnummer 1"/>
          <p:cNvSpPr>
            <a:spLocks noGrp="1"/>
          </p:cNvSpPr>
          <p:nvPr>
            <p:ph type="sldNum" sz="quarter" idx="12"/>
          </p:nvPr>
        </p:nvSpPr>
        <p:spPr/>
        <p:txBody>
          <a:bodyPr/>
          <a:lstStyle/>
          <a:p>
            <a:fld id="{2F9A5C36-0A88-4DE5-AA4B-1027874F930B}" type="slidenum">
              <a:rPr lang="da-DK" noProof="0" smtClean="0"/>
              <a:t>6</a:t>
            </a:fld>
            <a:endParaRPr lang="da-DK" noProof="0" dirty="0"/>
          </a:p>
        </p:txBody>
      </p:sp>
      <p:sp>
        <p:nvSpPr>
          <p:cNvPr id="8" name="Rektangel 7"/>
          <p:cNvSpPr/>
          <p:nvPr/>
        </p:nvSpPr>
        <p:spPr>
          <a:xfrm>
            <a:off x="658813" y="1401218"/>
            <a:ext cx="3913187" cy="3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Tree>
    <p:extLst>
      <p:ext uri="{BB962C8B-B14F-4D97-AF65-F5344CB8AC3E}">
        <p14:creationId xmlns:p14="http://schemas.microsoft.com/office/powerpoint/2010/main" val="139834001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p:cNvSpPr>
            <a:spLocks noGrp="1"/>
          </p:cNvSpPr>
          <p:nvPr>
            <p:ph type="title"/>
          </p:nvPr>
        </p:nvSpPr>
        <p:spPr>
          <a:xfrm>
            <a:off x="658813" y="838200"/>
            <a:ext cx="7342187" cy="514738"/>
          </a:xfrm>
        </p:spPr>
        <p:txBody>
          <a:bodyPr lIns="72000" tIns="72000" bIns="72000"/>
          <a:lstStyle/>
          <a:p>
            <a:r>
              <a:rPr lang="da-DK" dirty="0"/>
              <a:t>MAD 2008.684H (Tølløse Avlsgård)</a:t>
            </a:r>
          </a:p>
        </p:txBody>
      </p:sp>
      <p:sp>
        <p:nvSpPr>
          <p:cNvPr id="7" name="Pladsholder til indhold 6"/>
          <p:cNvSpPr>
            <a:spLocks noGrp="1"/>
          </p:cNvSpPr>
          <p:nvPr>
            <p:ph idx="1"/>
          </p:nvPr>
        </p:nvSpPr>
        <p:spPr>
          <a:xfrm>
            <a:off x="658813" y="1600200"/>
            <a:ext cx="7827962" cy="4685111"/>
          </a:xfrm>
        </p:spPr>
        <p:txBody>
          <a:bodyPr lIns="72000" tIns="72000" bIns="72000"/>
          <a:lstStyle/>
          <a:p>
            <a:r>
              <a:rPr lang="da-DK" dirty="0" smtClean="0"/>
              <a:t>Ejendomsselskab </a:t>
            </a:r>
            <a:r>
              <a:rPr lang="da-DK" dirty="0"/>
              <a:t>havde ikke kontraktligt krav på, at kommune vedtog lokalplan, der muliggjorde opførelse af boliger i landzone på ejendom købt af kommunen </a:t>
            </a:r>
            <a:endParaRPr lang="da-DK" dirty="0" smtClean="0"/>
          </a:p>
          <a:p>
            <a:r>
              <a:rPr lang="da-DK" u="sng" dirty="0" smtClean="0"/>
              <a:t>Landsretten udtalte:</a:t>
            </a:r>
          </a:p>
          <a:p>
            <a:pPr marL="266700" lvl="1" indent="0">
              <a:buNone/>
            </a:pPr>
            <a:r>
              <a:rPr lang="da-DK" i="1" dirty="0"/>
              <a:t>Der er i Tølløse Kommunes udbudsmateriale vedrørende Tølløse Avlsgård, der var beliggende i landzone, ingen omtale af muligheden for at bygge nyt på ejendommen, og i ejendomsselskabets købstilbud af 27. november 1998, hvortil selskabet henviste i sit tilbud af 1. marts 1999 i den senere udbudsrunde, anføres som forudsætning nærmere angivne muligheder for indretning og ombygning af den eksisterende bygningsmasse på ejendommen </a:t>
            </a:r>
          </a:p>
          <a:p>
            <a:pPr marL="266700" lvl="1" indent="0">
              <a:buNone/>
            </a:pPr>
            <a:r>
              <a:rPr lang="da-DK" i="1" dirty="0" smtClean="0"/>
              <a:t>…</a:t>
            </a:r>
          </a:p>
          <a:p>
            <a:pPr marL="266700" lvl="1" indent="0">
              <a:buNone/>
            </a:pPr>
            <a:r>
              <a:rPr lang="da-DK" i="1" dirty="0" smtClean="0"/>
              <a:t>Landsretten finder det efter en naturlig sproglig forståelse af købsaftalens § 8, stk. 4, sammenholdt med indholdet af købsaftalens øvrige bestemmelser og det anførte om forløbet forud for købsaftalens udformning, ikke godtgjort, at ejendomsselskabet ved aftalen erhvervede ret til at bygge nyt på ejendommen</a:t>
            </a:r>
          </a:p>
          <a:p>
            <a:r>
              <a:rPr lang="da-DK" dirty="0" smtClean="0"/>
              <a:t>Højesteret stadfæstede i henhold til grundene</a:t>
            </a:r>
          </a:p>
        </p:txBody>
      </p:sp>
      <p:sp>
        <p:nvSpPr>
          <p:cNvPr id="2" name="Pladsholder til diasnummer 1"/>
          <p:cNvSpPr>
            <a:spLocks noGrp="1"/>
          </p:cNvSpPr>
          <p:nvPr>
            <p:ph type="sldNum" sz="quarter" idx="12"/>
          </p:nvPr>
        </p:nvSpPr>
        <p:spPr/>
        <p:txBody>
          <a:bodyPr/>
          <a:lstStyle/>
          <a:p>
            <a:fld id="{2F9A5C36-0A88-4DE5-AA4B-1027874F930B}" type="slidenum">
              <a:rPr lang="da-DK" noProof="0" smtClean="0"/>
              <a:t>7</a:t>
            </a:fld>
            <a:endParaRPr lang="da-DK" noProof="0" dirty="0"/>
          </a:p>
        </p:txBody>
      </p:sp>
      <p:sp>
        <p:nvSpPr>
          <p:cNvPr id="8" name="Rektangel 7"/>
          <p:cNvSpPr/>
          <p:nvPr/>
        </p:nvSpPr>
        <p:spPr>
          <a:xfrm>
            <a:off x="658813" y="1401218"/>
            <a:ext cx="3913187" cy="3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Tree>
    <p:extLst>
      <p:ext uri="{BB962C8B-B14F-4D97-AF65-F5344CB8AC3E}">
        <p14:creationId xmlns:p14="http://schemas.microsoft.com/office/powerpoint/2010/main" val="238394185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p:cNvSpPr>
            <a:spLocks noGrp="1"/>
          </p:cNvSpPr>
          <p:nvPr>
            <p:ph type="title"/>
          </p:nvPr>
        </p:nvSpPr>
        <p:spPr>
          <a:xfrm>
            <a:off x="658813" y="838200"/>
            <a:ext cx="7342187" cy="514738"/>
          </a:xfrm>
        </p:spPr>
        <p:txBody>
          <a:bodyPr lIns="72000" tIns="72000" bIns="72000"/>
          <a:lstStyle/>
          <a:p>
            <a:r>
              <a:rPr lang="da-DK" dirty="0" smtClean="0"/>
              <a:t>Bindende forhåndstilsagn</a:t>
            </a:r>
            <a:endParaRPr lang="da-DK" dirty="0"/>
          </a:p>
        </p:txBody>
      </p:sp>
      <p:sp>
        <p:nvSpPr>
          <p:cNvPr id="7" name="Pladsholder til indhold 6"/>
          <p:cNvSpPr>
            <a:spLocks noGrp="1"/>
          </p:cNvSpPr>
          <p:nvPr>
            <p:ph idx="1"/>
          </p:nvPr>
        </p:nvSpPr>
        <p:spPr>
          <a:xfrm>
            <a:off x="658813" y="1600200"/>
            <a:ext cx="7827962" cy="2946173"/>
          </a:xfrm>
        </p:spPr>
        <p:txBody>
          <a:bodyPr lIns="72000" tIns="72000" bIns="72000"/>
          <a:lstStyle/>
          <a:p>
            <a:r>
              <a:rPr lang="da-DK" dirty="0" smtClean="0"/>
              <a:t>Kan man opnå bindende forhåndstilsagn om f.eks. tilladelse til </a:t>
            </a:r>
            <a:r>
              <a:rPr lang="da-DK" dirty="0"/>
              <a:t>et bestemt </a:t>
            </a:r>
            <a:r>
              <a:rPr lang="da-DK" dirty="0" smtClean="0"/>
              <a:t>byggeri, en bestemt aktivitet mv.?</a:t>
            </a:r>
          </a:p>
          <a:p>
            <a:pPr lvl="1"/>
            <a:r>
              <a:rPr lang="da-DK" dirty="0" smtClean="0"/>
              <a:t>Forud for købet af en ejendom ønsker køber at sikre sig, at køberen kan udøve sin virksomhed på arealet. Kan køberen opnå bindende forhåndstilsagn herom?</a:t>
            </a:r>
          </a:p>
          <a:p>
            <a:pPr lvl="2"/>
            <a:r>
              <a:rPr lang="da-DK" dirty="0"/>
              <a:t>Hvis køberens virksomhed forudsætter yderligere byggeri og dermed byggetilladelse</a:t>
            </a:r>
          </a:p>
          <a:p>
            <a:pPr lvl="2"/>
            <a:r>
              <a:rPr lang="da-DK" dirty="0" smtClean="0"/>
              <a:t>Hvis køberens virksomhed forudsætter dispensation fra lokalplanen?</a:t>
            </a:r>
          </a:p>
          <a:p>
            <a:pPr lvl="2"/>
            <a:r>
              <a:rPr lang="da-DK" dirty="0"/>
              <a:t>Hvis køberens virksomhed </a:t>
            </a:r>
            <a:r>
              <a:rPr lang="da-DK" dirty="0" smtClean="0"/>
              <a:t>kræver miljøgodkendelse?</a:t>
            </a:r>
          </a:p>
        </p:txBody>
      </p:sp>
      <p:sp>
        <p:nvSpPr>
          <p:cNvPr id="2" name="Pladsholder til diasnummer 1"/>
          <p:cNvSpPr>
            <a:spLocks noGrp="1"/>
          </p:cNvSpPr>
          <p:nvPr>
            <p:ph type="sldNum" sz="quarter" idx="12"/>
          </p:nvPr>
        </p:nvSpPr>
        <p:spPr/>
        <p:txBody>
          <a:bodyPr/>
          <a:lstStyle/>
          <a:p>
            <a:fld id="{2F9A5C36-0A88-4DE5-AA4B-1027874F930B}" type="slidenum">
              <a:rPr lang="da-DK" noProof="0" smtClean="0"/>
              <a:t>8</a:t>
            </a:fld>
            <a:endParaRPr lang="da-DK" noProof="0" dirty="0"/>
          </a:p>
        </p:txBody>
      </p:sp>
      <p:sp>
        <p:nvSpPr>
          <p:cNvPr id="8" name="Rektangel 7"/>
          <p:cNvSpPr/>
          <p:nvPr/>
        </p:nvSpPr>
        <p:spPr>
          <a:xfrm>
            <a:off x="658813" y="1401218"/>
            <a:ext cx="3913187" cy="3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Tree>
    <p:extLst>
      <p:ext uri="{BB962C8B-B14F-4D97-AF65-F5344CB8AC3E}">
        <p14:creationId xmlns:p14="http://schemas.microsoft.com/office/powerpoint/2010/main" val="321339186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p:cNvSpPr>
            <a:spLocks noGrp="1"/>
          </p:cNvSpPr>
          <p:nvPr>
            <p:ph type="title"/>
          </p:nvPr>
        </p:nvSpPr>
        <p:spPr>
          <a:xfrm>
            <a:off x="658813" y="838200"/>
            <a:ext cx="7342187" cy="514738"/>
          </a:xfrm>
        </p:spPr>
        <p:txBody>
          <a:bodyPr lIns="72000" tIns="72000" bIns="72000"/>
          <a:lstStyle/>
          <a:p>
            <a:r>
              <a:rPr lang="da-DK" dirty="0"/>
              <a:t>Bindende forhåndstilsagn – U 2009.1202 H</a:t>
            </a:r>
          </a:p>
        </p:txBody>
      </p:sp>
      <p:sp>
        <p:nvSpPr>
          <p:cNvPr id="7" name="Pladsholder til indhold 6"/>
          <p:cNvSpPr>
            <a:spLocks noGrp="1"/>
          </p:cNvSpPr>
          <p:nvPr>
            <p:ph idx="1"/>
          </p:nvPr>
        </p:nvSpPr>
        <p:spPr>
          <a:xfrm>
            <a:off x="658813" y="1600200"/>
            <a:ext cx="7827962" cy="4331168"/>
          </a:xfrm>
        </p:spPr>
        <p:txBody>
          <a:bodyPr lIns="72000" tIns="72000" bIns="72000"/>
          <a:lstStyle/>
          <a:p>
            <a:r>
              <a:rPr lang="da-DK" dirty="0"/>
              <a:t>En virksomhed ønsker at købe en ejendom </a:t>
            </a:r>
            <a:r>
              <a:rPr lang="da-DK" dirty="0" err="1"/>
              <a:t>mhp</a:t>
            </a:r>
            <a:r>
              <a:rPr lang="da-DK" dirty="0"/>
              <a:t>. at etablere sig herpå. Virksomheden skriver inden erhvervelsen til kommunen og redegør (overordnet) for sin virksomhed og spørger</a:t>
            </a:r>
            <a:r>
              <a:rPr lang="da-DK" dirty="0" smtClean="0"/>
              <a:t>:</a:t>
            </a:r>
          </a:p>
          <a:p>
            <a:endParaRPr lang="da-DK" dirty="0"/>
          </a:p>
          <a:p>
            <a:pPr marL="449263" lvl="1" indent="0">
              <a:buNone/>
            </a:pPr>
            <a:r>
              <a:rPr lang="da-DK" i="1" dirty="0"/>
              <a:t>På den pågældende grund påtænker vi i givet fald at opføre en værksteds- og administrationsbygning på i størrelsesorden 1.000 m2, hvortil evt. kunne komme en 'ren' administrationsbygning på skønsmæssigt 400 m2, som så skulle rumme selskabets nuværende administrationsbygning (hovedkontor). </a:t>
            </a:r>
          </a:p>
          <a:p>
            <a:pPr marL="449263" lvl="1" indent="0">
              <a:buNone/>
            </a:pPr>
            <a:r>
              <a:rPr lang="da-DK" i="1" dirty="0"/>
              <a:t>…</a:t>
            </a:r>
          </a:p>
          <a:p>
            <a:pPr marL="449263" lvl="1" indent="0">
              <a:buNone/>
            </a:pPr>
            <a:r>
              <a:rPr lang="da-DK" i="1" dirty="0"/>
              <a:t>I anledning af det ovenfor anførte, skal vi herved tillade os på det nu foreliggende grundlag at forespørge, hvorvidt den skitserede anvendelse af ejendommen måtte give anledning til principielle bemærkninger fra kommunens side, det vi allerede er bekendt med krav om fx sandfang og olieudskiller fra vaskehallen. </a:t>
            </a:r>
          </a:p>
        </p:txBody>
      </p:sp>
      <p:sp>
        <p:nvSpPr>
          <p:cNvPr id="2" name="Pladsholder til diasnummer 1"/>
          <p:cNvSpPr>
            <a:spLocks noGrp="1"/>
          </p:cNvSpPr>
          <p:nvPr>
            <p:ph type="sldNum" sz="quarter" idx="12"/>
          </p:nvPr>
        </p:nvSpPr>
        <p:spPr/>
        <p:txBody>
          <a:bodyPr/>
          <a:lstStyle/>
          <a:p>
            <a:fld id="{2F9A5C36-0A88-4DE5-AA4B-1027874F930B}" type="slidenum">
              <a:rPr lang="da-DK" noProof="0" smtClean="0"/>
              <a:t>9</a:t>
            </a:fld>
            <a:endParaRPr lang="da-DK" noProof="0" dirty="0"/>
          </a:p>
        </p:txBody>
      </p:sp>
      <p:sp>
        <p:nvSpPr>
          <p:cNvPr id="8" name="Rektangel 7"/>
          <p:cNvSpPr/>
          <p:nvPr/>
        </p:nvSpPr>
        <p:spPr>
          <a:xfrm>
            <a:off x="658813" y="1401218"/>
            <a:ext cx="3913187" cy="3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Tree>
    <p:extLst>
      <p:ext uri="{BB962C8B-B14F-4D97-AF65-F5344CB8AC3E}">
        <p14:creationId xmlns:p14="http://schemas.microsoft.com/office/powerpoint/2010/main" val="2886156692"/>
      </p:ext>
    </p:extLst>
  </p:cSld>
  <p:clrMapOvr>
    <a:masterClrMapping/>
  </p:clrMapOvr>
  <p:timing>
    <p:tnLst>
      <p:par>
        <p:cTn id="1" dur="indefinite" restart="never" nodeType="tmRoot"/>
      </p:par>
    </p:tnLst>
  </p:timing>
</p:sld>
</file>

<file path=ppt/theme/theme1.xml><?xml version="1.0" encoding="utf-8"?>
<a:theme xmlns:a="http://schemas.openxmlformats.org/drawingml/2006/main" name="130819 OPI-Platform præsentation reserve">
  <a:themeElements>
    <a:clrScheme name="130318_Rønne og Lundgren">
      <a:dk1>
        <a:sysClr val="windowText" lastClr="000000"/>
      </a:dk1>
      <a:lt1>
        <a:sysClr val="window" lastClr="FFFFFF"/>
      </a:lt1>
      <a:dk2>
        <a:srgbClr val="000000"/>
      </a:dk2>
      <a:lt2>
        <a:srgbClr val="FFFFFF"/>
      </a:lt2>
      <a:accent1>
        <a:srgbClr val="9B9B9B"/>
      </a:accent1>
      <a:accent2>
        <a:srgbClr val="EEEDE7"/>
      </a:accent2>
      <a:accent3>
        <a:srgbClr val="9AD4E2"/>
      </a:accent3>
      <a:accent4>
        <a:srgbClr val="E64366"/>
      </a:accent4>
      <a:accent5>
        <a:srgbClr val="D7D4C7"/>
      </a:accent5>
      <a:accent6>
        <a:srgbClr val="BCBCBC"/>
      </a:accent6>
      <a:hlink>
        <a:srgbClr val="000000"/>
      </a:hlink>
      <a:folHlink>
        <a:srgbClr val="9B9B9B"/>
      </a:folHlink>
    </a:clrScheme>
    <a:fontScheme name="130318_Rønne og Lundgren">
      <a:majorFont>
        <a:latin typeface="Calibri"/>
        <a:ea typeface=""/>
        <a:cs typeface=""/>
      </a:majorFont>
      <a:minorFont>
        <a:latin typeface="Calibri"/>
        <a:ea typeface=""/>
        <a:cs typeface=""/>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Kontortema">
  <a:themeElements>
    <a:clrScheme name="Kont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Kontortema">
  <a:themeElements>
    <a:clrScheme name="Kont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130819 OPI-Platform præsentation reserve</Template>
  <TotalTime>1333</TotalTime>
  <Words>3045</Words>
  <Application>Microsoft Office PowerPoint</Application>
  <PresentationFormat>Skærmshow (4:3)</PresentationFormat>
  <Paragraphs>268</Paragraphs>
  <Slides>40</Slides>
  <Notes>1</Notes>
  <HiddenSlides>0</HiddenSlides>
  <MMClips>0</MMClips>
  <ScaleCrop>false</ScaleCrop>
  <HeadingPairs>
    <vt:vector size="4" baseType="variant">
      <vt:variant>
        <vt:lpstr>Tema</vt:lpstr>
      </vt:variant>
      <vt:variant>
        <vt:i4>1</vt:i4>
      </vt:variant>
      <vt:variant>
        <vt:lpstr>Diastitler</vt:lpstr>
      </vt:variant>
      <vt:variant>
        <vt:i4>40</vt:i4>
      </vt:variant>
    </vt:vector>
  </HeadingPairs>
  <TitlesOfParts>
    <vt:vector size="41" baseType="lpstr">
      <vt:lpstr>130819 OPI-Platform præsentation reserve</vt:lpstr>
      <vt:lpstr>DANSKE EJENDOMSADVOKATER Temadag om projektudvikling  21. januar 2014  </vt:lpstr>
      <vt:lpstr> Aftaler med kommunen og bindende forhåndstilsagn    </vt:lpstr>
      <vt:lpstr>Aftaler med kommunen</vt:lpstr>
      <vt:lpstr>UfR 2000.1366H (Hørsholm Kommune)</vt:lpstr>
      <vt:lpstr>UfR 2000.1366H (Hørsholm Kommune)</vt:lpstr>
      <vt:lpstr>MAD 2008.684H (Tølløse Avlsgård)</vt:lpstr>
      <vt:lpstr>MAD 2008.684H (Tølløse Avlsgård)</vt:lpstr>
      <vt:lpstr>Bindende forhåndstilsagn</vt:lpstr>
      <vt:lpstr>Bindende forhåndstilsagn – U 2009.1202 H</vt:lpstr>
      <vt:lpstr>Bindende forhåndstilsagn – U 2009.1202 H</vt:lpstr>
      <vt:lpstr>Bindende forhåndstilsagn – U 2009.1202 H</vt:lpstr>
      <vt:lpstr>Bindende forhåndstilsagn – U 2009.1202 H</vt:lpstr>
      <vt:lpstr>Købsaftaler med kommunen </vt:lpstr>
      <vt:lpstr> Handel med byggeretter    </vt:lpstr>
      <vt:lpstr>Handel med byggeretter</vt:lpstr>
      <vt:lpstr>Beregning af bebyggelsesprocent</vt:lpstr>
      <vt:lpstr>Beregning af bebyggelsesprocent</vt:lpstr>
      <vt:lpstr>Beregning af bebyggelsesprocent</vt:lpstr>
      <vt:lpstr>Beregning af bebyggelsesprocent</vt:lpstr>
      <vt:lpstr>Fastsættelse af bebyggelsesprocent</vt:lpstr>
      <vt:lpstr>Handel med og disponering af byggeretter</vt:lpstr>
      <vt:lpstr>Handel med og disponering af byggeretter</vt:lpstr>
      <vt:lpstr>Handel med og disponering af byggeretter</vt:lpstr>
      <vt:lpstr>Byggeretter</vt:lpstr>
      <vt:lpstr> Fællesarealer – drift, vedligeholdelse og ejerskab    </vt:lpstr>
      <vt:lpstr>Grænser for lokalplanlægning   </vt:lpstr>
      <vt:lpstr>Handlepligt og ejerforhold – skødepligt   </vt:lpstr>
      <vt:lpstr>Lidt mere om grundejerforeninger   </vt:lpstr>
      <vt:lpstr> Lidt om byggetilladelser    </vt:lpstr>
      <vt:lpstr>Bortfald af byggetilladelse </vt:lpstr>
      <vt:lpstr>Ibrugtagningstilladelse</vt:lpstr>
      <vt:lpstr>Ibrugtagningstilladelse</vt:lpstr>
      <vt:lpstr> Bebyggelsesplaner, dispositionsplaner, beplantningsplaner osv.    </vt:lpstr>
      <vt:lpstr>Forholdsnormer og kompetencenormer</vt:lpstr>
      <vt:lpstr>Forholdsnormer og kompetencenormer</vt:lpstr>
      <vt:lpstr>Forholdsnormer og kompetencenormer</vt:lpstr>
      <vt:lpstr>Forholdsnormer og kompetencenormer</vt:lpstr>
      <vt:lpstr>Forholdsnormer og kompetencenormer</vt:lpstr>
      <vt:lpstr>Forholdsnormer og kompetencenormer</vt:lpstr>
      <vt:lpstr>PowerPoint-præsentation</vt:lpstr>
    </vt:vector>
  </TitlesOfParts>
  <Company>Rønne &amp; Lundgren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Møde om OPI-platform Mandag den 19. august 2013</dc:title>
  <dc:creator>Michael Alstrøm</dc:creator>
  <cp:lastModifiedBy>daale</cp:lastModifiedBy>
  <cp:revision>81</cp:revision>
  <cp:lastPrinted>2014-01-21T08:55:22Z</cp:lastPrinted>
  <dcterms:created xsi:type="dcterms:W3CDTF">2013-08-16T07:15:36Z</dcterms:created>
  <dcterms:modified xsi:type="dcterms:W3CDTF">2014-01-28T09:21:53Z</dcterms:modified>
</cp:coreProperties>
</file>