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6" r:id="rId3"/>
    <p:sldId id="292" r:id="rId4"/>
    <p:sldId id="293" r:id="rId5"/>
    <p:sldId id="294" r:id="rId6"/>
    <p:sldId id="312" r:id="rId7"/>
    <p:sldId id="271" r:id="rId8"/>
    <p:sldId id="306" r:id="rId9"/>
    <p:sldId id="296" r:id="rId10"/>
    <p:sldId id="334" r:id="rId11"/>
    <p:sldId id="335" r:id="rId12"/>
    <p:sldId id="331" r:id="rId13"/>
    <p:sldId id="332" r:id="rId14"/>
    <p:sldId id="338" r:id="rId15"/>
    <p:sldId id="333" r:id="rId16"/>
    <p:sldId id="336" r:id="rId17"/>
    <p:sldId id="282" r:id="rId18"/>
    <p:sldId id="322" r:id="rId19"/>
    <p:sldId id="285" r:id="rId20"/>
    <p:sldId id="304" r:id="rId21"/>
    <p:sldId id="314" r:id="rId22"/>
    <p:sldId id="313" r:id="rId23"/>
    <p:sldId id="315" r:id="rId24"/>
    <p:sldId id="318" r:id="rId25"/>
    <p:sldId id="316" r:id="rId26"/>
    <p:sldId id="319" r:id="rId27"/>
    <p:sldId id="329" r:id="rId28"/>
    <p:sldId id="340" r:id="rId29"/>
    <p:sldId id="297" r:id="rId30"/>
    <p:sldId id="311" r:id="rId31"/>
    <p:sldId id="341" r:id="rId32"/>
    <p:sldId id="320" r:id="rId33"/>
    <p:sldId id="326" r:id="rId34"/>
    <p:sldId id="286" r:id="rId35"/>
    <p:sldId id="339" r:id="rId36"/>
    <p:sldId id="328" r:id="rId37"/>
    <p:sldId id="327" r:id="rId38"/>
    <p:sldId id="291" r:id="rId39"/>
    <p:sldId id="337" r:id="rId40"/>
    <p:sldId id="267" r:id="rId41"/>
    <p:sldId id="324" r:id="rId42"/>
    <p:sldId id="325" r:id="rId43"/>
    <p:sldId id="307" r:id="rId44"/>
    <p:sldId id="308" r:id="rId45"/>
    <p:sldId id="310" r:id="rId46"/>
    <p:sldId id="309" r:id="rId4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000"/>
    <a:srgbClr val="337A26"/>
    <a:srgbClr val="00B0F0"/>
    <a:srgbClr val="0070C0"/>
    <a:srgbClr val="44A332"/>
    <a:srgbClr val="CD0933"/>
    <a:srgbClr val="E3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7" autoAdjust="0"/>
  </p:normalViewPr>
  <p:slideViewPr>
    <p:cSldViewPr>
      <p:cViewPr>
        <p:scale>
          <a:sx n="70" d="100"/>
          <a:sy n="70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70EA0-790E-4E75-A15F-98EBF0CD9D01}" type="datetimeFigureOut">
              <a:rPr lang="da-DK" smtClean="0"/>
              <a:t>2016-05-17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A2F22-0A4B-4928-9141-5EB6D65D0B7D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3286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FB79B-D1A2-431A-BCCE-60945204974F}" type="datetimeFigureOut">
              <a:rPr lang="da-DK" smtClean="0"/>
              <a:t>2016-05-17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F9EF1-1D37-4600-8578-8BC8C9362B75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104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38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41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2136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213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9EF1-1D37-4600-8578-8BC8C9362B75}" type="slidenum">
              <a:rPr lang="da-DK" smtClean="0"/>
              <a:t>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1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lk\AppData\Local\Temp\ImageReady\TargetPreview1\billeder\ALECTIA_logo_shadow_RGB-WHI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612000" y="2368800"/>
            <a:ext cx="1332000" cy="2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2000" y="1440000"/>
            <a:ext cx="7920000" cy="900000"/>
          </a:xfrm>
        </p:spPr>
        <p:txBody>
          <a:bodyPr bIns="0"/>
          <a:lstStyle>
            <a:lvl1pPr marL="0" indent="0" algn="l">
              <a:lnSpc>
                <a:spcPts val="3200"/>
              </a:lnSpc>
              <a:buFont typeface="Georgia" pitchFamily="18" charset="0"/>
              <a:buChar char="»"/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612000" y="5157192"/>
            <a:ext cx="7920000" cy="1322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7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989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Lige forbindelse 8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83" y1="20325" x2="4192" y2="73984"/>
                        <a14:foregroundMark x1="22006" y1="22764" x2="22754" y2="78049"/>
                        <a14:foregroundMark x1="34880" y1="15447" x2="40719" y2="15447"/>
                        <a14:foregroundMark x1="67515" y1="17886" x2="68263" y2="43902"/>
                        <a14:foregroundMark x1="78443" y1="19512" x2="78743" y2="82114"/>
                        <a14:foregroundMark x1="90419" y1="17886" x2="85778" y2="76423"/>
                        <a14:backgroundMark x1="2246" y1="24390" x2="2246" y2="24390"/>
                        <a14:backgroundMark x1="4192" y1="16260" x2="1347" y2="42276"/>
                        <a14:backgroundMark x1="14820" y1="12195" x2="17964" y2="43902"/>
                        <a14:backgroundMark x1="27695" y1="20325" x2="29641" y2="56098"/>
                        <a14:backgroundMark x1="30389" y1="29268" x2="33832" y2="72358"/>
                        <a14:backgroundMark x1="28443" y1="30081" x2="28593" y2="61789"/>
                        <a14:backgroundMark x1="27395" y1="28455" x2="27246" y2="58537"/>
                        <a14:backgroundMark x1="27695" y1="21951" x2="30240" y2="47154"/>
                        <a14:backgroundMark x1="54341" y1="49593" x2="61826" y2="51220"/>
                        <a14:backgroundMark x1="63922" y1="52033" x2="66168" y2="87805"/>
                        <a14:backgroundMark x1="71557" y1="47154" x2="72305" y2="8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6372416"/>
            <a:ext cx="720000" cy="132574"/>
          </a:xfrm>
          <a:prstGeom prst="rect">
            <a:avLst/>
          </a:prstGeom>
        </p:spPr>
      </p:pic>
      <p:sp>
        <p:nvSpPr>
          <p:cNvPr id="6" name="Pladsholder til tekst 5"/>
          <p:cNvSpPr>
            <a:spLocks noGrp="1"/>
          </p:cNvSpPr>
          <p:nvPr>
            <p:ph type="body" sz="quarter" idx="10"/>
          </p:nvPr>
        </p:nvSpPr>
        <p:spPr>
          <a:xfrm>
            <a:off x="612000" y="1412776"/>
            <a:ext cx="7920000" cy="4959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Clr>
                <a:schemeClr val="tx1"/>
              </a:buClr>
              <a:buFont typeface="Arial" pitchFamily="34" charset="0"/>
              <a:buNone/>
              <a:defRPr lang="da-DK" dirty="0" smtClean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lang="da-DK" sz="17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0000" indent="-1080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</a:defRPr>
            </a:lvl6pPr>
            <a:lvl7pPr marL="2448000" indent="-108000">
              <a:spcBef>
                <a:spcPts val="0"/>
              </a:spcBef>
              <a:buClr>
                <a:schemeClr val="tx1"/>
              </a:buClr>
              <a:defRPr sz="1700">
                <a:solidFill>
                  <a:schemeClr val="tx1"/>
                </a:solidFill>
              </a:defRPr>
            </a:lvl7pPr>
            <a:lvl8pPr marL="2916000" indent="-108000">
              <a:spcBef>
                <a:spcPts val="0"/>
              </a:spcBef>
              <a:buClr>
                <a:schemeClr val="tx1"/>
              </a:buClr>
              <a:defRPr sz="1700">
                <a:solidFill>
                  <a:schemeClr val="tx1"/>
                </a:solidFill>
              </a:defRPr>
            </a:lvl8pPr>
            <a:lvl9pPr marL="3384000" indent="-108000">
              <a:spcBef>
                <a:spcPts val="0"/>
              </a:spcBef>
              <a:buClr>
                <a:schemeClr val="tx1"/>
              </a:buClr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dirty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/>
          <a:lstStyle>
            <a:lvl1pPr marL="0" indent="0" algn="l">
              <a:lnSpc>
                <a:spcPts val="3200"/>
              </a:lnSpc>
              <a:buClr>
                <a:schemeClr val="tx1"/>
              </a:buClr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7018337" y="6372416"/>
            <a:ext cx="1082055" cy="132574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8F93AFB-DE71-4C66-A99D-4872DB45BC5D}" type="datetimeFigureOut">
              <a:rPr lang="da-DK" smtClean="0"/>
              <a:pPr/>
              <a:t>2016-05-17</a:t>
            </a:fld>
            <a:endParaRPr lang="da-DK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0392" y="6381328"/>
            <a:ext cx="504056" cy="123662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C3D6E09-2F8A-4D22-AEC3-7FD1CBAC5A5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15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83" y1="20325" x2="4192" y2="73984"/>
                        <a14:foregroundMark x1="22006" y1="22764" x2="22754" y2="78049"/>
                        <a14:foregroundMark x1="34880" y1="15447" x2="40719" y2="15447"/>
                        <a14:foregroundMark x1="67515" y1="17886" x2="68263" y2="43902"/>
                        <a14:foregroundMark x1="78443" y1="19512" x2="78743" y2="82114"/>
                        <a14:foregroundMark x1="90419" y1="17886" x2="85778" y2="76423"/>
                        <a14:backgroundMark x1="2246" y1="24390" x2="2246" y2="24390"/>
                        <a14:backgroundMark x1="4192" y1="16260" x2="1347" y2="42276"/>
                        <a14:backgroundMark x1="14820" y1="12195" x2="17964" y2="43902"/>
                        <a14:backgroundMark x1="27695" y1="20325" x2="29641" y2="56098"/>
                        <a14:backgroundMark x1="30389" y1="29268" x2="33832" y2="72358"/>
                        <a14:backgroundMark x1="28443" y1="30081" x2="28593" y2="61789"/>
                        <a14:backgroundMark x1="27395" y1="28455" x2="27246" y2="58537"/>
                        <a14:backgroundMark x1="27695" y1="21951" x2="30240" y2="47154"/>
                        <a14:backgroundMark x1="54341" y1="49593" x2="61826" y2="51220"/>
                        <a14:backgroundMark x1="63922" y1="52033" x2="66168" y2="87805"/>
                        <a14:backgroundMark x1="71557" y1="47154" x2="72305" y2="8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6372416"/>
            <a:ext cx="720000" cy="132574"/>
          </a:xfrm>
          <a:prstGeom prst="rect">
            <a:avLst/>
          </a:prstGeom>
        </p:spPr>
      </p:pic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611560" y="1412776"/>
            <a:ext cx="7919173" cy="4959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Clr>
                <a:schemeClr val="tx1"/>
              </a:buClr>
              <a:buFont typeface="Arial" pitchFamily="34" charset="0"/>
              <a:buNone/>
              <a:defRPr lang="da-DK" dirty="0" smtClean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lang="da-DK" dirty="0">
                <a:solidFill>
                  <a:schemeClr val="tx1"/>
                </a:solidFill>
              </a:defRPr>
            </a:lvl5pPr>
            <a:lvl6pPr marL="1980000" indent="-108000">
              <a:spcBef>
                <a:spcPts val="0"/>
              </a:spcBef>
              <a:buClr>
                <a:schemeClr val="tx1"/>
              </a:buClr>
              <a:defRPr sz="1700" baseline="0">
                <a:solidFill>
                  <a:schemeClr val="tx1"/>
                </a:solidFill>
              </a:defRPr>
            </a:lvl6pPr>
            <a:lvl7pPr marL="2448000" indent="-108000">
              <a:spcBef>
                <a:spcPts val="0"/>
              </a:spcBef>
              <a:buClr>
                <a:schemeClr val="tx1"/>
              </a:buClr>
              <a:defRPr sz="1700" baseline="0">
                <a:solidFill>
                  <a:schemeClr val="tx1"/>
                </a:solidFill>
              </a:defRPr>
            </a:lvl7pPr>
            <a:lvl8pPr marL="2916000" indent="-108000">
              <a:spcBef>
                <a:spcPts val="0"/>
              </a:spcBef>
              <a:buClr>
                <a:schemeClr val="tx1"/>
              </a:buClr>
              <a:defRPr sz="1700" baseline="0">
                <a:solidFill>
                  <a:schemeClr val="tx1"/>
                </a:solidFill>
              </a:defRPr>
            </a:lvl8pPr>
            <a:lvl9pPr marL="3384000" indent="-108000">
              <a:spcBef>
                <a:spcPts val="0"/>
              </a:spcBef>
              <a:buClr>
                <a:schemeClr val="tx1"/>
              </a:buClr>
              <a:defRPr sz="1700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/>
          <a:lstStyle>
            <a:lvl1pPr marL="0" indent="0" algn="l">
              <a:lnSpc>
                <a:spcPts val="3200"/>
              </a:lnSpc>
              <a:buClr>
                <a:schemeClr val="tx1"/>
              </a:buClr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7018337" y="6372416"/>
            <a:ext cx="1082055" cy="132574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8F93AFB-DE71-4C66-A99D-4872DB45BC5D}" type="datetimeFigureOut">
              <a:rPr lang="da-DK" smtClean="0"/>
              <a:pPr/>
              <a:t>2016-05-17</a:t>
            </a:fld>
            <a:endParaRPr lang="da-DK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100392" y="6381328"/>
            <a:ext cx="504056" cy="123662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C3D6E09-2F8A-4D22-AEC3-7FD1CBAC5A5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195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12000" y="1412776"/>
            <a:ext cx="3780000" cy="4959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Clr>
                <a:schemeClr val="tx2"/>
              </a:buClr>
              <a:buFont typeface="Arial" pitchFamily="34" charset="0"/>
              <a:buNone/>
              <a:defRPr lang="da-DK" dirty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752000" y="1412776"/>
            <a:ext cx="3780000" cy="4959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Clr>
                <a:schemeClr val="tx1"/>
              </a:buClr>
              <a:buFont typeface="Arial" pitchFamily="34" charset="0"/>
              <a:buNone/>
              <a:defRPr lang="da-DK" dirty="0" smtClean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lang="da-DK" dirty="0" smtClean="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lang="da-DK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dirty="0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83" y1="20325" x2="4192" y2="73984"/>
                        <a14:foregroundMark x1="22006" y1="22764" x2="22754" y2="78049"/>
                        <a14:foregroundMark x1="34880" y1="15447" x2="40719" y2="15447"/>
                        <a14:foregroundMark x1="67515" y1="17886" x2="68263" y2="43902"/>
                        <a14:foregroundMark x1="78443" y1="19512" x2="78743" y2="82114"/>
                        <a14:foregroundMark x1="90419" y1="17886" x2="85778" y2="76423"/>
                        <a14:backgroundMark x1="2246" y1="24390" x2="2246" y2="24390"/>
                        <a14:backgroundMark x1="4192" y1="16260" x2="1347" y2="42276"/>
                        <a14:backgroundMark x1="14820" y1="12195" x2="17964" y2="43902"/>
                        <a14:backgroundMark x1="27695" y1="20325" x2="29641" y2="56098"/>
                        <a14:backgroundMark x1="30389" y1="29268" x2="33832" y2="72358"/>
                        <a14:backgroundMark x1="28443" y1="30081" x2="28593" y2="61789"/>
                        <a14:backgroundMark x1="27395" y1="28455" x2="27246" y2="58537"/>
                        <a14:backgroundMark x1="27695" y1="21951" x2="30240" y2="47154"/>
                        <a14:backgroundMark x1="54341" y1="49593" x2="61826" y2="51220"/>
                        <a14:backgroundMark x1="63922" y1="52033" x2="66168" y2="87805"/>
                        <a14:backgroundMark x1="71557" y1="47154" x2="72305" y2="8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6372416"/>
            <a:ext cx="720000" cy="132574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/>
          <a:lstStyle>
            <a:lvl1pPr marL="0" indent="0" algn="l">
              <a:lnSpc>
                <a:spcPts val="3200"/>
              </a:lnSpc>
              <a:buClr>
                <a:schemeClr val="tx1"/>
              </a:buClr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>
          <a:xfrm>
            <a:off x="7018337" y="6372416"/>
            <a:ext cx="1082055" cy="132574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8F93AFB-DE71-4C66-A99D-4872DB45BC5D}" type="datetimeFigureOut">
              <a:rPr lang="da-DK" smtClean="0"/>
              <a:pPr/>
              <a:t>2016-05-17</a:t>
            </a:fld>
            <a:endParaRPr lang="da-DK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0392" y="6381328"/>
            <a:ext cx="504056" cy="123662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C3D6E09-2F8A-4D22-AEC3-7FD1CBAC5A5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698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Lige forbindelse 8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612000" y="1412776"/>
            <a:ext cx="7920000" cy="506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>
            <a:noAutofit/>
          </a:bodyPr>
          <a:lstStyle>
            <a:lvl1pPr marL="0" indent="0" algn="l">
              <a:lnSpc>
                <a:spcPts val="3200"/>
              </a:lnSpc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5643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- 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>
            <a:noAutofit/>
          </a:bodyPr>
          <a:lstStyle>
            <a:lvl1pPr marL="0" indent="0" algn="l">
              <a:lnSpc>
                <a:spcPts val="3200"/>
              </a:lnSpc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4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612000" y="1412776"/>
            <a:ext cx="7920000" cy="506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051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 bIns="0" anchor="b">
            <a:noAutofit/>
          </a:bodyPr>
          <a:lstStyle>
            <a:lvl1pPr marL="0" indent="0" algn="l">
              <a:lnSpc>
                <a:spcPts val="3200"/>
              </a:lnSpc>
              <a:buClr>
                <a:schemeClr val="tx1"/>
              </a:buClr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4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612000" y="1412776"/>
            <a:ext cx="7920000" cy="5067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99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/>
          <p:cNvCxnSpPr/>
          <p:nvPr userDrawn="1"/>
        </p:nvCxnSpPr>
        <p:spPr>
          <a:xfrm>
            <a:off x="612000" y="1216800"/>
            <a:ext cx="198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5417516"/>
            <a:ext cx="1008111" cy="267167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5750181"/>
            <a:ext cx="4103241" cy="86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7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7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7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7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7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dirty="0" smtClean="0"/>
              <a:t>[Indsæt </a:t>
            </a:r>
            <a:r>
              <a:rPr lang="da-DK" dirty="0" err="1" smtClean="0"/>
              <a:t>LinkedIn</a:t>
            </a:r>
            <a:r>
              <a:rPr lang="da-DK" dirty="0" smtClean="0"/>
              <a:t> adresse]</a:t>
            </a:r>
          </a:p>
        </p:txBody>
      </p:sp>
      <p:pic>
        <p:nvPicPr>
          <p:cNvPr id="7" name="Picture 6" descr="C:\Users\lk\AppData\Local\Temp\ImageReady\TargetPreview1\billeder\ALECTIA_logo_shadow_RGB-WHI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611560" y="2368800"/>
            <a:ext cx="1332000" cy="2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12000" y="1440000"/>
            <a:ext cx="7920000" cy="900000"/>
          </a:xfrm>
        </p:spPr>
        <p:txBody>
          <a:bodyPr bIns="0"/>
          <a:lstStyle>
            <a:lvl1pPr marL="0" indent="0" algn="l">
              <a:lnSpc>
                <a:spcPts val="3200"/>
              </a:lnSpc>
              <a:buFont typeface="Georgia" pitchFamily="18" charset="0"/>
              <a:buChar char="»"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15915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12000" y="1440000"/>
            <a:ext cx="7920000" cy="90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lvl="0" indent="0" algn="l">
              <a:lnSpc>
                <a:spcPts val="32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12000" y="2448000"/>
            <a:ext cx="7920000" cy="392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11560" y="6381328"/>
            <a:ext cx="197924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FBCFF8C1-AECD-4F47-8B8D-1F7A7E33F03C}" type="datetimeFigureOut">
              <a:rPr lang="da-DK" smtClean="0"/>
              <a:pPr/>
              <a:t>2016-05-17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81328"/>
            <a:ext cx="2895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81328"/>
            <a:ext cx="197924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2268AE2-2530-48AB-A916-0D52655126EE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8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3" r:id="rId3"/>
    <p:sldLayoutId id="2147483652" r:id="rId4"/>
    <p:sldLayoutId id="2147483662" r:id="rId5"/>
    <p:sldLayoutId id="2147483654" r:id="rId6"/>
    <p:sldLayoutId id="2147483663" r:id="rId7"/>
    <p:sldLayoutId id="2147483660" r:id="rId8"/>
  </p:sldLayoutIdLst>
  <p:txStyles>
    <p:titleStyle>
      <a:lvl1pPr marL="457200" indent="-457200" algn="ctr" defTabSz="914400" rtl="0" eaLnBrk="1" latinLnBrk="0" hangingPunct="1">
        <a:spcBef>
          <a:spcPct val="0"/>
        </a:spcBef>
        <a:buClr>
          <a:schemeClr val="tx2"/>
        </a:buClr>
        <a:buFont typeface="Georgia" pitchFamily="18" charset="0"/>
        <a:buChar char="»"/>
        <a:defRPr lang="da-DK" sz="2700" kern="0" baseline="0" dirty="0">
          <a:solidFill>
            <a:schemeClr val="tx2"/>
          </a:solidFill>
          <a:latin typeface="+mj-lt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itchFamily="34" charset="0"/>
        <a:buNone/>
        <a:defRPr lang="da-DK" sz="1700" kern="120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108000" indent="-10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lang="da-DK" sz="1700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574675" indent="-106363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lang="da-DK" sz="17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044000" indent="-10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lang="da-DK" sz="17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1512000" indent="-10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lang="da-DK" sz="17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source=images&amp;cd=&amp;cad=rja&amp;uact=8&amp;ved=0ahUKEwias5_e3bnMAhWFJSwKHft2Aq4QjRwIBw&amp;url=http://www.pisanostudio.com/hotel-hospitality/&amp;bvm=bv.121070826,d.bGg&amp;psig=AFQjCNGlo_zSg6ql4mjxSOMM065w7fEGwA&amp;ust=146222138980345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dk/url?sa=i&amp;rct=j&amp;q=&amp;esrc=s&amp;frm=1&amp;source=images&amp;cd=&amp;cad=rja&amp;uact=8&amp;ved=0CAcQjRxqFQoTCLnutMCP1McCFYWTLAodC-sLvw&amp;url=http://optierendement.com/slider/18/&amp;ei=xLPkVbn8LoWnsgGL1q_4Cw&amp;psig=AFQjCNH5PmdbmIxeheNmuoEqHyboDp7jkw&amp;ust=144113794730675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dk/url?sa=i&amp;rct=j&amp;q=&amp;esrc=s&amp;source=images&amp;cd=&amp;cad=rja&amp;uact=8&amp;ved=0ahUKEwiBrOTYrt_MAhXEAJoKHV0ACbgQjRwIBw&amp;url=http://gc.tours/west-rim-bus-tour/&amp;psig=AFQjCNGFC5n-FrN5xyyL7_bhmrvpaGmHsw&amp;ust=1463514543110728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RLDRQePY1o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dk/url?sa=i&amp;rct=j&amp;q=&amp;esrc=s&amp;source=images&amp;cd=&amp;cad=rja&amp;uact=8&amp;ved=0ahUKEwjAjOqH6uDMAhVGkCwKHR-BB_4QjRwIBw&amp;url=https%3A%2F%2Fwww.microsoft.com%2Fmicrosoft-surface-hub%2Fda-dk&amp;psig=AFQjCNFubURRcKN0oL4RJFx6L8uwrMd5Lg&amp;ust=146356483768777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rh@alectia.com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dk/url?sa=i&amp;rct=j&amp;q=&amp;esrc=s&amp;source=images&amp;cd=&amp;cad=rja&amp;uact=8&amp;ved=0ahUKEwi4t-2fo9_MAhUDkiwKHaRfBPoQjRwIBw&amp;url=http://www.worldatlasbook.com/europe/europe-blank-map.html&amp;bvm=bv.122129774,d.bGs&amp;psig=AFQjCNEUY09I_rVZvgbqFQOh9b77PP2V4A&amp;ust=1463511473474190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gif"/><Relationship Id="rId4" Type="http://schemas.openxmlformats.org/officeDocument/2006/relationships/hyperlink" Target="http://www.google.dk/url?sa=i&amp;rct=j&amp;q=&amp;esrc=s&amp;source=images&amp;cd=&amp;cad=rja&amp;uact=8&amp;ved=0ahUKEwiWzZDJo9_MAhUFfiwKHXubCb0QjRwIBw&amp;url=http://www.spstencils.com/shop/countries-and-states/countries/usa-map-stencil/&amp;bvm=bv.122129774,d.bGs&amp;psig=AFQjCNEnSGoAE3-BpU9GqEH7h79WDZDHPw&amp;ust=146351151159490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frm=1&amp;source=images&amp;cd=&amp;cad=rja&amp;uact=8&amp;ved=0CAcQjRxqFQoTCKmFvJrq08cCFcZXLAoda24MwQ&amp;url=http://www.seniorcamping.dk/Danmark/Hellerup-billeder-2010/Hellerup-billeder.html&amp;ei=qYzkVemMBcavsQHr3LGIDA&amp;psig=AFQjCNFJL_ueL6WiQTPrR9hBIUb9Wjr_KA&amp;ust=144112641694596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Byggeriets udvikling afspejlet i Microsoft</a:t>
            </a:r>
            <a:r>
              <a:rPr lang="da-DK" dirty="0" smtClean="0"/>
              <a:t>, Lyngby</a:t>
            </a:r>
            <a:endParaRPr lang="da-DK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Danske </a:t>
            </a:r>
            <a:r>
              <a:rPr lang="da-DK" dirty="0" smtClean="0"/>
              <a:t>Ejendomsadvokater maj 2016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34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/>
              <a:t>Arkitektur og indretning – East </a:t>
            </a:r>
            <a:r>
              <a:rPr lang="da-DK" dirty="0" err="1" smtClean="0"/>
              <a:t>meets</a:t>
            </a:r>
            <a:r>
              <a:rPr lang="da-DK" dirty="0" smtClean="0"/>
              <a:t> West?</a:t>
            </a: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02" y="1477515"/>
            <a:ext cx="922422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1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Arkitektur og indretning – East </a:t>
            </a:r>
            <a:r>
              <a:rPr lang="da-DK" dirty="0" err="1"/>
              <a:t>meets</a:t>
            </a:r>
            <a:r>
              <a:rPr lang="da-DK" dirty="0"/>
              <a:t> West?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4" y="1428255"/>
            <a:ext cx="920547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Arkitektur og indretning – East </a:t>
            </a:r>
            <a:r>
              <a:rPr lang="da-DK" dirty="0" err="1"/>
              <a:t>meets</a:t>
            </a:r>
            <a:r>
              <a:rPr lang="da-DK" dirty="0"/>
              <a:t> West?</a:t>
            </a:r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4098" name="Picture 2" descr="http://resources2.news.com.au/images/2012/10/12/1226492/562138-microsoft-ryde-of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57" y="1508323"/>
            <a:ext cx="3879883" cy="24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tatic1.squarespace.com/static/55009ebce4b072f48dcada02/5696f8eba2bab8557984ee6d/569df4cd1115e0a527c13bad/1453415465223/Robert-Pisano-Photography-Seattle-54b-Microsoft-Redmond-Campus-Restaurant-Desig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38" y="4062935"/>
            <a:ext cx="3892102" cy="25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tatic2.gensler.com/uploads/image/13790/filename/df2016_tech_microsoft_1453507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9" y="4077071"/>
            <a:ext cx="3870897" cy="25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75457" y="2032784"/>
            <a:ext cx="3455944" cy="13846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a-DK" dirty="0" smtClean="0"/>
              <a:t>Et par stemningsbilleder fra Microsofts hovedkontor i </a:t>
            </a:r>
            <a:r>
              <a:rPr lang="da-DK" dirty="0" err="1" smtClean="0"/>
              <a:t>Redmond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59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Arkitektur og indretning – East </a:t>
            </a:r>
            <a:r>
              <a:rPr lang="da-DK" dirty="0" err="1"/>
              <a:t>meets</a:t>
            </a:r>
            <a:r>
              <a:rPr lang="da-DK" dirty="0"/>
              <a:t> West?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1412776"/>
            <a:ext cx="75342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7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Arkitektur og indretning – East </a:t>
            </a:r>
            <a:r>
              <a:rPr lang="da-DK" dirty="0" err="1"/>
              <a:t>meets</a:t>
            </a:r>
            <a:r>
              <a:rPr lang="da-DK" dirty="0"/>
              <a:t> West?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6" y="1844824"/>
            <a:ext cx="818516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Arkitektur og indretning – East </a:t>
            </a:r>
            <a:r>
              <a:rPr lang="da-DK" dirty="0" err="1"/>
              <a:t>meets</a:t>
            </a:r>
            <a:r>
              <a:rPr lang="da-DK" dirty="0"/>
              <a:t> West?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7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Hvordan arbejdsmønstre påvirker omgivelserne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47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Hvordan </a:t>
            </a:r>
            <a:r>
              <a:rPr lang="da-DK" dirty="0" smtClean="0"/>
              <a:t>arbejdsmønstre </a:t>
            </a:r>
            <a:r>
              <a:rPr lang="da-DK" dirty="0"/>
              <a:t>påvirker omgivelserne</a:t>
            </a:r>
          </a:p>
        </p:txBody>
      </p:sp>
      <p:pic>
        <p:nvPicPr>
          <p:cNvPr id="7173" name="Picture 5" descr="http://optierendement.com/wp-content/uploads/2014/06/dealing_room_amsterda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7888809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59" y="4365104"/>
            <a:ext cx="7888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Kulturelle forskelle medført behov for detaljeret undersøgelser af varme afgivelse fra udstyr.</a:t>
            </a:r>
          </a:p>
          <a:p>
            <a:endParaRPr lang="da-DK" dirty="0"/>
          </a:p>
          <a:p>
            <a:r>
              <a:rPr lang="da-DK" dirty="0" smtClean="0"/>
              <a:t>Alectia </a:t>
            </a:r>
            <a:r>
              <a:rPr lang="da-DK" dirty="0" smtClean="0"/>
              <a:t>anvendte </a:t>
            </a:r>
            <a:r>
              <a:rPr lang="da-DK" dirty="0" smtClean="0"/>
              <a:t>forskningsstudier fra DTU til at nedbringe lasten indenfor en ramme, hvor energimål kunne opfyldes.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94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Hvordan arbejdsmønstre påvirker omgivelserne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734" y="5185110"/>
            <a:ext cx="7888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Inteco</a:t>
            </a:r>
            <a:r>
              <a:rPr lang="da-DK" dirty="0" smtClean="0"/>
              <a:t> loft </a:t>
            </a:r>
            <a:r>
              <a:rPr lang="da-DK" dirty="0" smtClean="0"/>
              <a:t>med varmevands- og koldvandsforsyning, </a:t>
            </a:r>
            <a:r>
              <a:rPr lang="da-DK" dirty="0" smtClean="0"/>
              <a:t>med </a:t>
            </a:r>
            <a:r>
              <a:rPr lang="da-DK" dirty="0" smtClean="0"/>
              <a:t>en akustisk/termisk </a:t>
            </a:r>
            <a:r>
              <a:rPr lang="da-DK" dirty="0" smtClean="0"/>
              <a:t>isoleringsplade lagt ovenpå. </a:t>
            </a:r>
            <a:r>
              <a:rPr lang="da-DK" dirty="0" smtClean="0"/>
              <a:t>Varme overføres ved stråling igennem den perforerede loftspanel – ligesom en loftsmonteret radiator.</a:t>
            </a:r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4" y="1376673"/>
            <a:ext cx="6592906" cy="37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0487"/>
            <a:ext cx="5432815" cy="4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Hvordan arbejdsmønstre påvirker </a:t>
            </a:r>
            <a:r>
              <a:rPr lang="da-DK" dirty="0" smtClean="0"/>
              <a:t>omgivelserne</a:t>
            </a:r>
            <a:endParaRPr lang="da-DK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0" y="4413362"/>
            <a:ext cx="4270386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2" y="2856321"/>
            <a:ext cx="4270386" cy="13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1628800"/>
            <a:ext cx="2808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Wizard</a:t>
            </a:r>
          </a:p>
          <a:p>
            <a:endParaRPr lang="da-DK" dirty="0"/>
          </a:p>
          <a:p>
            <a:r>
              <a:rPr lang="da-DK" dirty="0" smtClean="0"/>
              <a:t>Udviklet af MS RE&amp;F i samarbejde med DEGW og baseret på anerkendte principper.</a:t>
            </a:r>
          </a:p>
          <a:p>
            <a:endParaRPr lang="da-DK" dirty="0"/>
          </a:p>
          <a:p>
            <a:r>
              <a:rPr lang="da-DK" dirty="0" smtClean="0"/>
              <a:t>Tager udgangspunkt i en fordeling af arbejdsmønstrer A-D, hvor A er stationær og D meget mobil.</a:t>
            </a:r>
          </a:p>
          <a:p>
            <a:endParaRPr lang="da-DK" dirty="0"/>
          </a:p>
          <a:p>
            <a:r>
              <a:rPr lang="da-DK" dirty="0" smtClean="0"/>
              <a:t>Bruger MUA som universel udtryk for areal behov - efterfølgende tilpasset lokal forhold.</a:t>
            </a:r>
          </a:p>
        </p:txBody>
      </p:sp>
    </p:spTree>
    <p:extLst>
      <p:ext uri="{BB962C8B-B14F-4D97-AF65-F5344CB8AC3E}">
        <p14:creationId xmlns:p14="http://schemas.microsoft.com/office/powerpoint/2010/main" val="19820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6" name="Billede 5" descr="nye facade TILE LOGO LOW 2013 1030 CA.jpg"/>
          <p:cNvPicPr>
            <a:picLocks noChangeAspect="1"/>
          </p:cNvPicPr>
          <p:nvPr/>
        </p:nvPicPr>
        <p:blipFill>
          <a:blip r:embed="rId2" cstate="print"/>
          <a:srcRect t="24800" r="3277"/>
          <a:stretch>
            <a:fillRect/>
          </a:stretch>
        </p:blipFill>
        <p:spPr>
          <a:xfrm>
            <a:off x="251520" y="1628800"/>
            <a:ext cx="8712968" cy="5038138"/>
          </a:xfrm>
          <a:prstGeom prst="rect">
            <a:avLst/>
          </a:prstGeom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Introduktion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98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Hvordan arbejdsmønstre påvirker omgivelserne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2" y="1222455"/>
            <a:ext cx="8064896" cy="495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Mod en forbedret energiprofil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92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8" y="2830378"/>
            <a:ext cx="7162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00028" y="5999028"/>
            <a:ext cx="6696075" cy="490537"/>
            <a:chOff x="630" y="3339"/>
            <a:chExt cx="4155" cy="309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03" y="3385"/>
              <a:ext cx="40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793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429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006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608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198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3787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4316" y="3339"/>
              <a:ext cx="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630" y="3473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1900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256" y="3470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1920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837" y="3475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1940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438" y="3475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1960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3031" y="3475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1980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3627" y="3475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2000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4150" y="3475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sz="1200">
                  <a:cs typeface="Arial" charset="0"/>
                </a:rPr>
                <a:t>2020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042"/>
              </p:ext>
            </p:extLst>
          </p:nvPr>
        </p:nvGraphicFramePr>
        <p:xfrm>
          <a:off x="4813976" y="1768658"/>
          <a:ext cx="420837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792"/>
                <a:gridCol w="1402792"/>
                <a:gridCol w="1402792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Niveau</a:t>
                      </a:r>
                      <a:endParaRPr lang="da-DK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kWh/m</a:t>
                      </a:r>
                      <a:r>
                        <a:rPr lang="da-DK" baseline="30000" dirty="0" smtClean="0"/>
                        <a:t>2</a:t>
                      </a:r>
                      <a:r>
                        <a:rPr lang="da-DK" dirty="0" smtClean="0"/>
                        <a:t>/år</a:t>
                      </a:r>
                      <a:endParaRPr lang="da-DK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BR 2008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100%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93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BR</a:t>
                      </a:r>
                      <a:r>
                        <a:rPr lang="da-DK" baseline="0" dirty="0" smtClean="0"/>
                        <a:t> 2010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75%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71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BR 2015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50%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41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BR 2020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25%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~25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6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4" y="3488280"/>
            <a:ext cx="7968531" cy="28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556792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Undersøgelserne i energiforbrug </a:t>
            </a:r>
            <a:r>
              <a:rPr lang="da-DK" dirty="0" smtClean="0"/>
              <a:t>vist, </a:t>
            </a:r>
            <a:r>
              <a:rPr lang="da-DK" dirty="0" smtClean="0"/>
              <a:t>at bygningens energiramme kunne nedbringes fra 63 kWh/m</a:t>
            </a:r>
            <a:r>
              <a:rPr lang="da-DK" baseline="30000" dirty="0" smtClean="0"/>
              <a:t>2</a:t>
            </a:r>
            <a:r>
              <a:rPr lang="da-DK" dirty="0" smtClean="0"/>
              <a:t>/år </a:t>
            </a:r>
            <a:r>
              <a:rPr lang="da-DK" dirty="0"/>
              <a:t>til  </a:t>
            </a:r>
            <a:r>
              <a:rPr lang="da-DK" dirty="0" smtClean="0"/>
              <a:t>under 41 kWh/m</a:t>
            </a:r>
            <a:r>
              <a:rPr lang="da-DK" baseline="30000" dirty="0" smtClean="0"/>
              <a:t>2</a:t>
            </a:r>
            <a:r>
              <a:rPr lang="da-DK" dirty="0" smtClean="0"/>
              <a:t>/år  mod en investering svarende til mindre end 1,5% af </a:t>
            </a:r>
            <a:r>
              <a:rPr lang="da-DK" dirty="0"/>
              <a:t> </a:t>
            </a:r>
            <a:r>
              <a:rPr lang="da-DK" dirty="0" smtClean="0"/>
              <a:t>entreprisesummen.</a:t>
            </a:r>
          </a:p>
          <a:p>
            <a:endParaRPr lang="da-DK" dirty="0"/>
          </a:p>
          <a:p>
            <a:r>
              <a:rPr lang="da-DK" dirty="0" smtClean="0"/>
              <a:t>Tilbagebetalingstiden var 2 gange lejeaftalens længde men anset som en god investering.</a:t>
            </a:r>
          </a:p>
        </p:txBody>
      </p:sp>
    </p:spTree>
    <p:extLst>
      <p:ext uri="{BB962C8B-B14F-4D97-AF65-F5344CB8AC3E}">
        <p14:creationId xmlns:p14="http://schemas.microsoft.com/office/powerpoint/2010/main" val="36186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1712"/>
              </p:ext>
            </p:extLst>
          </p:nvPr>
        </p:nvGraphicFramePr>
        <p:xfrm>
          <a:off x="539552" y="1916832"/>
          <a:ext cx="7920880" cy="211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2368"/>
                <a:gridCol w="1512168"/>
                <a:gridCol w="1444258"/>
                <a:gridCol w="1652086"/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Profil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 værdi</a:t>
                      </a:r>
                    </a:p>
                    <a:p>
                      <a:r>
                        <a:rPr lang="da-DK" dirty="0" smtClean="0"/>
                        <a:t>W/m</a:t>
                      </a:r>
                      <a:r>
                        <a:rPr lang="da-DK" baseline="30000" dirty="0" smtClean="0"/>
                        <a:t>2</a:t>
                      </a:r>
                      <a:r>
                        <a:rPr lang="da-DK" dirty="0" smtClean="0"/>
                        <a:t> K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G værdi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Lystransm</a:t>
                      </a:r>
                      <a:r>
                        <a:rPr lang="da-DK" dirty="0" smtClean="0"/>
                        <a:t>.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38440">
                <a:tc>
                  <a:txBody>
                    <a:bodyPr/>
                    <a:lstStyle/>
                    <a:p>
                      <a:r>
                        <a:rPr lang="da-DK" dirty="0" smtClean="0"/>
                        <a:t>2 lags glas (f.eks. </a:t>
                      </a:r>
                      <a:r>
                        <a:rPr lang="da-DK" dirty="0" err="1" smtClean="0"/>
                        <a:t>Optitherm</a:t>
                      </a:r>
                      <a:r>
                        <a:rPr lang="da-DK" dirty="0" smtClean="0"/>
                        <a:t>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0,9</a:t>
                      </a:r>
                      <a:r>
                        <a:rPr lang="da-DK" baseline="0" dirty="0" smtClean="0"/>
                        <a:t> – 1,0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55 – 59%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70% – 78%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3 lags glas (SSG </a:t>
                      </a:r>
                      <a:r>
                        <a:rPr lang="da-DK" dirty="0" err="1" smtClean="0"/>
                        <a:t>Planitherm</a:t>
                      </a:r>
                      <a:r>
                        <a:rPr lang="da-DK" dirty="0" smtClean="0"/>
                        <a:t>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0,52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49%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69%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429309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Forøget fokus på en lavere energiforbrug peger i retningen af  vinduesløsninger med forøgede tykkelser, overfladebehandlinger samt kombinationer af forskellige glastyper.</a:t>
            </a:r>
          </a:p>
          <a:p>
            <a:endParaRPr lang="da-DK" dirty="0"/>
          </a:p>
          <a:p>
            <a:r>
              <a:rPr lang="da-DK" dirty="0" smtClean="0"/>
              <a:t>Fremadrettet bliver farvegengivelsen et vigtigt punkt.</a:t>
            </a:r>
          </a:p>
        </p:txBody>
      </p:sp>
    </p:spTree>
    <p:extLst>
      <p:ext uri="{BB962C8B-B14F-4D97-AF65-F5344CB8AC3E}">
        <p14:creationId xmlns:p14="http://schemas.microsoft.com/office/powerpoint/2010/main" val="18686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pic>
        <p:nvPicPr>
          <p:cNvPr id="4098" name="Picture 2" descr="http://static1.squarespace.com/static/55917aace4b0b3c425072388/t/55f84ed7e4b0302a6c07724f/1442336473318/Grand+Canyon+Skywalk+at+Grand+Canyon+West.jpg?format=2500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6" y="2227932"/>
            <a:ext cx="648072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41277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Det meget klare glas – her SSG Diamant – finder anvendelse andre steds end kun i Lyngby.</a:t>
            </a:r>
          </a:p>
        </p:txBody>
      </p:sp>
    </p:spTree>
    <p:extLst>
      <p:ext uri="{BB962C8B-B14F-4D97-AF65-F5344CB8AC3E}">
        <p14:creationId xmlns:p14="http://schemas.microsoft.com/office/powerpoint/2010/main" val="32771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628800"/>
            <a:ext cx="7920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Undskyld hvis det lyder lidt paradoksalt:</a:t>
            </a:r>
          </a:p>
          <a:p>
            <a:pPr>
              <a:spcBef>
                <a:spcPts val="1200"/>
              </a:spcBef>
            </a:pPr>
            <a:endParaRPr lang="da-DK" sz="2000" dirty="0"/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da-DK" sz="2000" dirty="0" smtClean="0"/>
              <a:t>Energimål bevæger os i en retning, hvor glassets isoleringsevne forbedres (tykkere, grønnere, mørkere)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Velfærdsmål peger hen mod forøget fokus på dagslys og farvegengivelse (belysningstyper)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Energimål trækker os hen mod mindre glasarealer til minimering af solvarme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Velfærdsmål hiver os i retningen forbedret </a:t>
            </a:r>
            <a:r>
              <a:rPr lang="da-DK" sz="2000" dirty="0" err="1" smtClean="0"/>
              <a:t>lystransmittance</a:t>
            </a:r>
            <a:r>
              <a:rPr lang="da-DK" sz="2000" dirty="0" smtClean="0"/>
              <a:t>: udkast til BR2020 navner en dagslys faktor på 3% som tilfredsstillende. </a:t>
            </a:r>
          </a:p>
        </p:txBody>
      </p:sp>
    </p:spTree>
    <p:extLst>
      <p:ext uri="{BB962C8B-B14F-4D97-AF65-F5344CB8AC3E}">
        <p14:creationId xmlns:p14="http://schemas.microsoft.com/office/powerpoint/2010/main" val="27224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628800"/>
            <a:ext cx="79208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Datacenter:</a:t>
            </a:r>
          </a:p>
          <a:p>
            <a:endParaRPr lang="da-DK" sz="2000" dirty="0"/>
          </a:p>
          <a:p>
            <a:pPr marL="342900" indent="-34290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Placering på taget </a:t>
            </a:r>
            <a:r>
              <a:rPr lang="da-DK" sz="2000" dirty="0" err="1" smtClean="0"/>
              <a:t>pga</a:t>
            </a:r>
            <a:r>
              <a:rPr lang="da-DK" sz="2000" dirty="0" smtClean="0"/>
              <a:t> store luftmængder – primær real </a:t>
            </a:r>
            <a:r>
              <a:rPr lang="da-DK" sz="2000" dirty="0" err="1" smtClean="0"/>
              <a:t>estate</a:t>
            </a:r>
            <a:r>
              <a:rPr lang="da-DK" sz="2000" dirty="0" smtClean="0"/>
              <a:t>!</a:t>
            </a:r>
          </a:p>
          <a:p>
            <a:pPr marL="342900" indent="-34290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Sikkerhedskrav samt risiko for oversvømmelser</a:t>
            </a:r>
          </a:p>
          <a:p>
            <a:pPr marL="342900" indent="-34290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70 racks, der hver generer 8 kW varme – i alt 560 kW</a:t>
            </a:r>
          </a:p>
          <a:p>
            <a:pPr marL="342900" indent="-342900">
              <a:spcBef>
                <a:spcPts val="2400"/>
              </a:spcBef>
              <a:buFontTx/>
              <a:buChar char="-"/>
            </a:pPr>
            <a:r>
              <a:rPr lang="da-DK" sz="2000" dirty="0" smtClean="0"/>
              <a:t>Afgiftslempelse </a:t>
            </a:r>
            <a:r>
              <a:rPr lang="da-DK" sz="2000" dirty="0" err="1" smtClean="0"/>
              <a:t>ift</a:t>
            </a:r>
            <a:r>
              <a:rPr lang="da-DK" sz="2000" dirty="0" smtClean="0"/>
              <a:t> anvendelse af overskudsvarme fra procesenergi tilbage til Energiaftale 2012 gjorde det muligt, at genanvende </a:t>
            </a:r>
            <a:r>
              <a:rPr lang="da-DK" sz="2000" dirty="0" smtClean="0"/>
              <a:t>procesvarmen </a:t>
            </a:r>
            <a:r>
              <a:rPr lang="da-DK" sz="2000" dirty="0" smtClean="0"/>
              <a:t>til opvarmning af kontorarealerne.</a:t>
            </a:r>
          </a:p>
          <a:p>
            <a:pPr marL="342900" indent="-342900">
              <a:buFontTx/>
              <a:buChar char="-"/>
            </a:pP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25971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Mod en forbedret energiprofil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82766"/>
            <a:ext cx="6768752" cy="380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48478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Mens den teknologiske udvikling ofte fører til mindre komponenter er der også elementer, der går den anden vej.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0259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teknologi vores omgivelser?</a:t>
            </a:r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</p:spTree>
    <p:extLst>
      <p:ext uri="{BB962C8B-B14F-4D97-AF65-F5344CB8AC3E}">
        <p14:creationId xmlns:p14="http://schemas.microsoft.com/office/powerpoint/2010/main" val="12672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Introduktion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6" y="1628800"/>
            <a:ext cx="8856984" cy="50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Hvordan påvirker teknologi vores omgivelser? 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2" name="FRLDRQePY1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9552" y="1556792"/>
            <a:ext cx="8208912" cy="46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Hvordan påvirker teknologi vores omgivelser? 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4098" name="Picture 2" descr="https://compass-ssl.surface.com/assets/af/32/af321a7d-a5c0-4ed3-9741-017946f9912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9" y="2420888"/>
            <a:ext cx="7810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Hvordan påvirker teknologi vores omgivelser? 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88966"/>
            <a:ext cx="2615159" cy="412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88966"/>
            <a:ext cx="2582162" cy="41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2120" y="3356992"/>
            <a:ext cx="1080120" cy="1008112"/>
          </a:xfrm>
          <a:prstGeom prst="rect">
            <a:avLst/>
          </a:prstGeom>
          <a:solidFill>
            <a:srgbClr val="44A332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/>
          <p:cNvSpPr/>
          <p:nvPr/>
        </p:nvSpPr>
        <p:spPr>
          <a:xfrm>
            <a:off x="5652120" y="5149899"/>
            <a:ext cx="1080120" cy="871389"/>
          </a:xfrm>
          <a:prstGeom prst="rect">
            <a:avLst/>
          </a:prstGeom>
          <a:solidFill>
            <a:srgbClr val="44A332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/>
          <p:cNvSpPr txBox="1"/>
          <p:nvPr/>
        </p:nvSpPr>
        <p:spPr>
          <a:xfrm>
            <a:off x="1115616" y="15974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Før Surface Hubs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2312" y="15974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Efter Surface Hubs</a:t>
            </a:r>
          </a:p>
        </p:txBody>
      </p:sp>
    </p:spTree>
    <p:extLst>
      <p:ext uri="{BB962C8B-B14F-4D97-AF65-F5344CB8AC3E}">
        <p14:creationId xmlns:p14="http://schemas.microsoft.com/office/powerpoint/2010/main" val="1802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Bagliggende koncept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</p:spTree>
    <p:extLst>
      <p:ext uri="{BB962C8B-B14F-4D97-AF65-F5344CB8AC3E}">
        <p14:creationId xmlns:p14="http://schemas.microsoft.com/office/powerpoint/2010/main" val="13387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/>
              <a:t>Koncept</a:t>
            </a:r>
            <a:endParaRPr lang="da-DK" dirty="0"/>
          </a:p>
        </p:txBody>
      </p:sp>
      <p:pic>
        <p:nvPicPr>
          <p:cNvPr id="22" name="Billede 11" descr="vertical-campus_snit.png"/>
          <p:cNvPicPr>
            <a:picLocks noChangeAspect="1"/>
          </p:cNvPicPr>
          <p:nvPr/>
        </p:nvPicPr>
        <p:blipFill>
          <a:blip r:embed="rId3" cstate="print"/>
          <a:srcRect b="9705"/>
          <a:stretch>
            <a:fillRect/>
          </a:stretch>
        </p:blipFill>
        <p:spPr>
          <a:xfrm>
            <a:off x="754327" y="4032919"/>
            <a:ext cx="4695417" cy="2232248"/>
          </a:xfrm>
          <a:prstGeom prst="rect">
            <a:avLst/>
          </a:prstGeom>
        </p:spPr>
      </p:pic>
      <p:pic>
        <p:nvPicPr>
          <p:cNvPr id="23" name="Billede 3" descr="inspiring-office-design-anz-melbourne-mutliple-floors-breakout-atri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9288" y="3501008"/>
            <a:ext cx="2098845" cy="2776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412776"/>
            <a:ext cx="57606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Den overordnede arkitektonisk koncept baseres på: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da-DK" dirty="0" smtClean="0"/>
              <a:t>To tårne, der er smeltet sammen: to enheder, der mødes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da-DK" dirty="0" smtClean="0"/>
              <a:t>En ”</a:t>
            </a:r>
            <a:r>
              <a:rPr lang="da-DK" dirty="0" err="1" smtClean="0"/>
              <a:t>vertical</a:t>
            </a:r>
            <a:r>
              <a:rPr lang="da-DK" dirty="0" smtClean="0"/>
              <a:t> campus”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da-DK" dirty="0" smtClean="0"/>
              <a:t>En ”public-</a:t>
            </a:r>
            <a:r>
              <a:rPr lang="da-DK" dirty="0" err="1" smtClean="0"/>
              <a:t>facing</a:t>
            </a:r>
            <a:r>
              <a:rPr lang="da-DK" dirty="0" smtClean="0"/>
              <a:t> ” og </a:t>
            </a:r>
            <a:r>
              <a:rPr lang="da-DK" dirty="0" err="1" smtClean="0"/>
              <a:t>showcasing</a:t>
            </a:r>
            <a:r>
              <a:rPr lang="da-DK" dirty="0" smtClean="0"/>
              <a:t> miljø i stue etagen med gradueret sikkerheds tiltag op igennem etagerne.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561182" cy="22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7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err="1" smtClean="0"/>
              <a:t>Vertical</a:t>
            </a:r>
            <a:r>
              <a:rPr lang="da-DK" dirty="0" smtClean="0"/>
              <a:t> campus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5843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1628800"/>
            <a:ext cx="263279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7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/>
              <a:t>Plan 00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8675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764645">
            <a:off x="5483715" y="2733812"/>
            <a:ext cx="2246546" cy="96331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/>
          <p:cNvSpPr/>
          <p:nvPr/>
        </p:nvSpPr>
        <p:spPr>
          <a:xfrm rot="764645">
            <a:off x="6249629" y="5027230"/>
            <a:ext cx="889695" cy="98000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Freeform 3"/>
          <p:cNvSpPr/>
          <p:nvPr/>
        </p:nvSpPr>
        <p:spPr>
          <a:xfrm>
            <a:off x="1187532" y="2612571"/>
            <a:ext cx="1615045" cy="2232561"/>
          </a:xfrm>
          <a:custGeom>
            <a:avLst/>
            <a:gdLst>
              <a:gd name="connsiteX0" fmla="*/ 0 w 1615045"/>
              <a:gd name="connsiteY0" fmla="*/ 0 h 2232561"/>
              <a:gd name="connsiteX1" fmla="*/ 11876 w 1615045"/>
              <a:gd name="connsiteY1" fmla="*/ 2220686 h 2232561"/>
              <a:gd name="connsiteX2" fmla="*/ 1615045 w 1615045"/>
              <a:gd name="connsiteY2" fmla="*/ 2232561 h 2232561"/>
              <a:gd name="connsiteX3" fmla="*/ 1603169 w 1615045"/>
              <a:gd name="connsiteY3" fmla="*/ 1852551 h 2232561"/>
              <a:gd name="connsiteX4" fmla="*/ 712520 w 1615045"/>
              <a:gd name="connsiteY4" fmla="*/ 1816925 h 2232561"/>
              <a:gd name="connsiteX5" fmla="*/ 724395 w 1615045"/>
              <a:gd name="connsiteY5" fmla="*/ 1270660 h 2232561"/>
              <a:gd name="connsiteX6" fmla="*/ 1448790 w 1615045"/>
              <a:gd name="connsiteY6" fmla="*/ 1413164 h 2232561"/>
              <a:gd name="connsiteX7" fmla="*/ 1425039 w 1615045"/>
              <a:gd name="connsiteY7" fmla="*/ 47502 h 2232561"/>
              <a:gd name="connsiteX8" fmla="*/ 35626 w 1615045"/>
              <a:gd name="connsiteY8" fmla="*/ 35626 h 2232561"/>
              <a:gd name="connsiteX9" fmla="*/ 0 w 1615045"/>
              <a:gd name="connsiteY9" fmla="*/ 0 h 223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5045" h="2232561">
                <a:moveTo>
                  <a:pt x="0" y="0"/>
                </a:moveTo>
                <a:cubicBezTo>
                  <a:pt x="3959" y="740229"/>
                  <a:pt x="7917" y="1480457"/>
                  <a:pt x="11876" y="2220686"/>
                </a:cubicBezTo>
                <a:lnTo>
                  <a:pt x="1615045" y="2232561"/>
                </a:lnTo>
                <a:lnTo>
                  <a:pt x="1603169" y="1852551"/>
                </a:lnTo>
                <a:lnTo>
                  <a:pt x="712520" y="1816925"/>
                </a:lnTo>
                <a:lnTo>
                  <a:pt x="724395" y="1270660"/>
                </a:lnTo>
                <a:lnTo>
                  <a:pt x="1448790" y="1413164"/>
                </a:lnTo>
                <a:lnTo>
                  <a:pt x="1425039" y="47502"/>
                </a:lnTo>
                <a:lnTo>
                  <a:pt x="35626" y="35626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Freeform 7"/>
          <p:cNvSpPr/>
          <p:nvPr/>
        </p:nvSpPr>
        <p:spPr>
          <a:xfrm>
            <a:off x="3776353" y="4358244"/>
            <a:ext cx="2303813" cy="1508166"/>
          </a:xfrm>
          <a:custGeom>
            <a:avLst/>
            <a:gdLst>
              <a:gd name="connsiteX0" fmla="*/ 142504 w 2303813"/>
              <a:gd name="connsiteY0" fmla="*/ 522514 h 1508166"/>
              <a:gd name="connsiteX1" fmla="*/ 0 w 2303813"/>
              <a:gd name="connsiteY1" fmla="*/ 1021278 h 1508166"/>
              <a:gd name="connsiteX2" fmla="*/ 2185060 w 2303813"/>
              <a:gd name="connsiteY2" fmla="*/ 1508166 h 1508166"/>
              <a:gd name="connsiteX3" fmla="*/ 2303813 w 2303813"/>
              <a:gd name="connsiteY3" fmla="*/ 1021278 h 1508166"/>
              <a:gd name="connsiteX4" fmla="*/ 997528 w 2303813"/>
              <a:gd name="connsiteY4" fmla="*/ 700644 h 1508166"/>
              <a:gd name="connsiteX5" fmla="*/ 1104405 w 2303813"/>
              <a:gd name="connsiteY5" fmla="*/ 213756 h 1508166"/>
              <a:gd name="connsiteX6" fmla="*/ 249382 w 2303813"/>
              <a:gd name="connsiteY6" fmla="*/ 0 h 1508166"/>
              <a:gd name="connsiteX7" fmla="*/ 142504 w 2303813"/>
              <a:gd name="connsiteY7" fmla="*/ 522514 h 150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3813" h="1508166">
                <a:moveTo>
                  <a:pt x="142504" y="522514"/>
                </a:moveTo>
                <a:lnTo>
                  <a:pt x="0" y="1021278"/>
                </a:lnTo>
                <a:lnTo>
                  <a:pt x="2185060" y="1508166"/>
                </a:lnTo>
                <a:lnTo>
                  <a:pt x="2303813" y="1021278"/>
                </a:lnTo>
                <a:lnTo>
                  <a:pt x="997528" y="700644"/>
                </a:lnTo>
                <a:lnTo>
                  <a:pt x="1104405" y="213756"/>
                </a:lnTo>
                <a:lnTo>
                  <a:pt x="249382" y="0"/>
                </a:lnTo>
                <a:lnTo>
                  <a:pt x="142504" y="522514"/>
                </a:lnTo>
                <a:close/>
              </a:path>
            </a:pathLst>
          </a:custGeom>
          <a:solidFill>
            <a:srgbClr val="C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81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/>
              <a:t>Plan 01</a:t>
            </a:r>
            <a:endParaRPr lang="da-DK" dirty="0"/>
          </a:p>
        </p:txBody>
      </p:sp>
      <p:grpSp>
        <p:nvGrpSpPr>
          <p:cNvPr id="6" name="Group 5"/>
          <p:cNvGrpSpPr/>
          <p:nvPr/>
        </p:nvGrpSpPr>
        <p:grpSpPr>
          <a:xfrm>
            <a:off x="1301496" y="1484784"/>
            <a:ext cx="6654880" cy="4752528"/>
            <a:chOff x="755576" y="1484784"/>
            <a:chExt cx="6769456" cy="48245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484784"/>
              <a:ext cx="6769456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99592" y="1628800"/>
              <a:ext cx="3312368" cy="504056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-216532" y="3248980"/>
              <a:ext cx="2736304" cy="504056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03648" y="4386652"/>
              <a:ext cx="2232248" cy="48250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19672" y="3373462"/>
              <a:ext cx="432048" cy="343570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07623" y="2708920"/>
              <a:ext cx="444097" cy="664542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ctangle 10"/>
            <p:cNvSpPr/>
            <p:nvPr/>
          </p:nvSpPr>
          <p:spPr>
            <a:xfrm rot="831831">
              <a:off x="3504022" y="5217774"/>
              <a:ext cx="3312368" cy="504056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Rectangle 12"/>
            <p:cNvSpPr/>
            <p:nvPr/>
          </p:nvSpPr>
          <p:spPr>
            <a:xfrm rot="831831">
              <a:off x="5995350" y="4947668"/>
              <a:ext cx="906529" cy="57092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Rectangle 13"/>
            <p:cNvSpPr/>
            <p:nvPr/>
          </p:nvSpPr>
          <p:spPr>
            <a:xfrm rot="831831">
              <a:off x="5818496" y="3824341"/>
              <a:ext cx="461419" cy="37568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Freeform 3"/>
            <p:cNvSpPr/>
            <p:nvPr/>
          </p:nvSpPr>
          <p:spPr>
            <a:xfrm>
              <a:off x="2401294" y="2122998"/>
              <a:ext cx="1828800" cy="2234317"/>
            </a:xfrm>
            <a:custGeom>
              <a:avLst/>
              <a:gdLst>
                <a:gd name="connsiteX0" fmla="*/ 7951 w 1828800"/>
                <a:gd name="connsiteY0" fmla="*/ 0 h 2234317"/>
                <a:gd name="connsiteX1" fmla="*/ 0 w 1828800"/>
                <a:gd name="connsiteY1" fmla="*/ 652007 h 2234317"/>
                <a:gd name="connsiteX2" fmla="*/ 1248355 w 1828800"/>
                <a:gd name="connsiteY2" fmla="*/ 644056 h 2234317"/>
                <a:gd name="connsiteX3" fmla="*/ 1224501 w 1828800"/>
                <a:gd name="connsiteY3" fmla="*/ 2202512 h 2234317"/>
                <a:gd name="connsiteX4" fmla="*/ 1399429 w 1828800"/>
                <a:gd name="connsiteY4" fmla="*/ 2234317 h 2234317"/>
                <a:gd name="connsiteX5" fmla="*/ 1693628 w 1828800"/>
                <a:gd name="connsiteY5" fmla="*/ 1081378 h 2234317"/>
                <a:gd name="connsiteX6" fmla="*/ 1622066 w 1828800"/>
                <a:gd name="connsiteY6" fmla="*/ 1049572 h 2234317"/>
                <a:gd name="connsiteX7" fmla="*/ 1828800 w 1828800"/>
                <a:gd name="connsiteY7" fmla="*/ 95416 h 2234317"/>
                <a:gd name="connsiteX8" fmla="*/ 1804946 w 1828800"/>
                <a:gd name="connsiteY8" fmla="*/ 7952 h 2234317"/>
                <a:gd name="connsiteX9" fmla="*/ 7951 w 1828800"/>
                <a:gd name="connsiteY9" fmla="*/ 0 h 223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800" h="2234317">
                  <a:moveTo>
                    <a:pt x="7951" y="0"/>
                  </a:moveTo>
                  <a:cubicBezTo>
                    <a:pt x="5301" y="217336"/>
                    <a:pt x="2650" y="434671"/>
                    <a:pt x="0" y="652007"/>
                  </a:cubicBezTo>
                  <a:lnTo>
                    <a:pt x="1248355" y="644056"/>
                  </a:lnTo>
                  <a:lnTo>
                    <a:pt x="1224501" y="2202512"/>
                  </a:lnTo>
                  <a:lnTo>
                    <a:pt x="1399429" y="2234317"/>
                  </a:lnTo>
                  <a:lnTo>
                    <a:pt x="1693628" y="1081378"/>
                  </a:lnTo>
                  <a:lnTo>
                    <a:pt x="1622066" y="1049572"/>
                  </a:lnTo>
                  <a:lnTo>
                    <a:pt x="1828800" y="95416"/>
                  </a:lnTo>
                  <a:lnTo>
                    <a:pt x="1804946" y="7952"/>
                  </a:lnTo>
                  <a:lnTo>
                    <a:pt x="7951" y="0"/>
                  </a:lnTo>
                  <a:close/>
                </a:path>
              </a:pathLst>
            </a:custGeom>
            <a:solidFill>
              <a:srgbClr val="C00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Freeform 4"/>
            <p:cNvSpPr/>
            <p:nvPr/>
          </p:nvSpPr>
          <p:spPr>
            <a:xfrm>
              <a:off x="5653377" y="3896139"/>
              <a:ext cx="1033670" cy="930303"/>
            </a:xfrm>
            <a:custGeom>
              <a:avLst/>
              <a:gdLst>
                <a:gd name="connsiteX0" fmla="*/ 103367 w 1033670"/>
                <a:gd name="connsiteY0" fmla="*/ 254442 h 930303"/>
                <a:gd name="connsiteX1" fmla="*/ 0 w 1033670"/>
                <a:gd name="connsiteY1" fmla="*/ 739471 h 930303"/>
                <a:gd name="connsiteX2" fmla="*/ 842839 w 1033670"/>
                <a:gd name="connsiteY2" fmla="*/ 930303 h 930303"/>
                <a:gd name="connsiteX3" fmla="*/ 1033670 w 1033670"/>
                <a:gd name="connsiteY3" fmla="*/ 95416 h 930303"/>
                <a:gd name="connsiteX4" fmla="*/ 675861 w 1033670"/>
                <a:gd name="connsiteY4" fmla="*/ 0 h 930303"/>
                <a:gd name="connsiteX5" fmla="*/ 596348 w 1033670"/>
                <a:gd name="connsiteY5" fmla="*/ 389614 h 930303"/>
                <a:gd name="connsiteX6" fmla="*/ 103367 w 1033670"/>
                <a:gd name="connsiteY6" fmla="*/ 254442 h 93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670" h="930303">
                  <a:moveTo>
                    <a:pt x="103367" y="254442"/>
                  </a:moveTo>
                  <a:lnTo>
                    <a:pt x="0" y="739471"/>
                  </a:lnTo>
                  <a:lnTo>
                    <a:pt x="842839" y="930303"/>
                  </a:lnTo>
                  <a:lnTo>
                    <a:pt x="1033670" y="95416"/>
                  </a:lnTo>
                  <a:lnTo>
                    <a:pt x="675861" y="0"/>
                  </a:lnTo>
                  <a:lnTo>
                    <a:pt x="596348" y="389614"/>
                  </a:lnTo>
                  <a:lnTo>
                    <a:pt x="103367" y="254442"/>
                  </a:lnTo>
                  <a:close/>
                </a:path>
              </a:pathLst>
            </a:custGeom>
            <a:solidFill>
              <a:srgbClr val="C000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537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/>
              <a:t>Plan 02-05</a:t>
            </a:r>
            <a:endParaRPr lang="da-DK" dirty="0"/>
          </a:p>
        </p:txBody>
      </p:sp>
      <p:grpSp>
        <p:nvGrpSpPr>
          <p:cNvPr id="9" name="Group 8"/>
          <p:cNvGrpSpPr/>
          <p:nvPr/>
        </p:nvGrpSpPr>
        <p:grpSpPr>
          <a:xfrm>
            <a:off x="888288" y="1296056"/>
            <a:ext cx="7200900" cy="4962525"/>
            <a:chOff x="697216" y="1255112"/>
            <a:chExt cx="7200900" cy="4962525"/>
          </a:xfrm>
        </p:grpSpPr>
        <p:grpSp>
          <p:nvGrpSpPr>
            <p:cNvPr id="6" name="Group 5"/>
            <p:cNvGrpSpPr/>
            <p:nvPr/>
          </p:nvGrpSpPr>
          <p:grpSpPr>
            <a:xfrm>
              <a:off x="697216" y="1255112"/>
              <a:ext cx="7200900" cy="4962525"/>
              <a:chOff x="683568" y="1268760"/>
              <a:chExt cx="7200900" cy="4962525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1268760"/>
                <a:ext cx="7200900" cy="4962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1310185" y="1746913"/>
                <a:ext cx="3070746" cy="2975212"/>
              </a:xfrm>
              <a:custGeom>
                <a:avLst/>
                <a:gdLst>
                  <a:gd name="connsiteX0" fmla="*/ 3057099 w 3070746"/>
                  <a:gd name="connsiteY0" fmla="*/ 450377 h 2975212"/>
                  <a:gd name="connsiteX1" fmla="*/ 464024 w 3070746"/>
                  <a:gd name="connsiteY1" fmla="*/ 464024 h 2975212"/>
                  <a:gd name="connsiteX2" fmla="*/ 464024 w 3070746"/>
                  <a:gd name="connsiteY2" fmla="*/ 2524836 h 2975212"/>
                  <a:gd name="connsiteX3" fmla="*/ 2169994 w 3070746"/>
                  <a:gd name="connsiteY3" fmla="*/ 2524836 h 2975212"/>
                  <a:gd name="connsiteX4" fmla="*/ 2156346 w 3070746"/>
                  <a:gd name="connsiteY4" fmla="*/ 2975212 h 2975212"/>
                  <a:gd name="connsiteX5" fmla="*/ 0 w 3070746"/>
                  <a:gd name="connsiteY5" fmla="*/ 2961565 h 2975212"/>
                  <a:gd name="connsiteX6" fmla="*/ 13648 w 3070746"/>
                  <a:gd name="connsiteY6" fmla="*/ 0 h 2975212"/>
                  <a:gd name="connsiteX7" fmla="*/ 3070746 w 3070746"/>
                  <a:gd name="connsiteY7" fmla="*/ 0 h 2975212"/>
                  <a:gd name="connsiteX8" fmla="*/ 3057099 w 3070746"/>
                  <a:gd name="connsiteY8" fmla="*/ 450377 h 297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746" h="2975212">
                    <a:moveTo>
                      <a:pt x="3057099" y="450377"/>
                    </a:moveTo>
                    <a:lnTo>
                      <a:pt x="464024" y="464024"/>
                    </a:lnTo>
                    <a:lnTo>
                      <a:pt x="464024" y="2524836"/>
                    </a:lnTo>
                    <a:lnTo>
                      <a:pt x="2169994" y="2524836"/>
                    </a:lnTo>
                    <a:lnTo>
                      <a:pt x="2156346" y="2975212"/>
                    </a:lnTo>
                    <a:lnTo>
                      <a:pt x="0" y="2961565"/>
                    </a:lnTo>
                    <a:cubicBezTo>
                      <a:pt x="4549" y="1974377"/>
                      <a:pt x="9099" y="987188"/>
                      <a:pt x="13648" y="0"/>
                    </a:cubicBezTo>
                    <a:lnTo>
                      <a:pt x="3070746" y="0"/>
                    </a:lnTo>
                    <a:lnTo>
                      <a:pt x="3057099" y="450377"/>
                    </a:lnTo>
                    <a:close/>
                  </a:path>
                </a:pathLst>
              </a:cu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3684896" y="2470245"/>
                <a:ext cx="3684895" cy="3439236"/>
              </a:xfrm>
              <a:custGeom>
                <a:avLst/>
                <a:gdLst>
                  <a:gd name="connsiteX0" fmla="*/ 1392071 w 3684895"/>
                  <a:gd name="connsiteY0" fmla="*/ 0 h 3439236"/>
                  <a:gd name="connsiteX1" fmla="*/ 3684895 w 3684895"/>
                  <a:gd name="connsiteY1" fmla="*/ 545910 h 3439236"/>
                  <a:gd name="connsiteX2" fmla="*/ 2975211 w 3684895"/>
                  <a:gd name="connsiteY2" fmla="*/ 3439236 h 3439236"/>
                  <a:gd name="connsiteX3" fmla="*/ 0 w 3684895"/>
                  <a:gd name="connsiteY3" fmla="*/ 2702256 h 3439236"/>
                  <a:gd name="connsiteX4" fmla="*/ 109182 w 3684895"/>
                  <a:gd name="connsiteY4" fmla="*/ 2279176 h 3439236"/>
                  <a:gd name="connsiteX5" fmla="*/ 2647665 w 3684895"/>
                  <a:gd name="connsiteY5" fmla="*/ 2866030 h 3439236"/>
                  <a:gd name="connsiteX6" fmla="*/ 3138985 w 3684895"/>
                  <a:gd name="connsiteY6" fmla="*/ 887104 h 3439236"/>
                  <a:gd name="connsiteX7" fmla="*/ 1282889 w 3684895"/>
                  <a:gd name="connsiteY7" fmla="*/ 436728 h 3439236"/>
                  <a:gd name="connsiteX8" fmla="*/ 1392071 w 3684895"/>
                  <a:gd name="connsiteY8" fmla="*/ 0 h 343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84895" h="3439236">
                    <a:moveTo>
                      <a:pt x="1392071" y="0"/>
                    </a:moveTo>
                    <a:lnTo>
                      <a:pt x="3684895" y="545910"/>
                    </a:lnTo>
                    <a:lnTo>
                      <a:pt x="2975211" y="3439236"/>
                    </a:lnTo>
                    <a:lnTo>
                      <a:pt x="0" y="2702256"/>
                    </a:lnTo>
                    <a:lnTo>
                      <a:pt x="109182" y="2279176"/>
                    </a:lnTo>
                    <a:lnTo>
                      <a:pt x="2647665" y="2866030"/>
                    </a:lnTo>
                    <a:lnTo>
                      <a:pt x="3138985" y="887104"/>
                    </a:lnTo>
                    <a:lnTo>
                      <a:pt x="1282889" y="436728"/>
                    </a:lnTo>
                    <a:lnTo>
                      <a:pt x="1392071" y="0"/>
                    </a:lnTo>
                    <a:close/>
                  </a:path>
                </a:pathLst>
              </a:cu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3684896" y="2674961"/>
                <a:ext cx="900752" cy="1542197"/>
              </a:xfrm>
              <a:custGeom>
                <a:avLst/>
                <a:gdLst>
                  <a:gd name="connsiteX0" fmla="*/ 0 w 900752"/>
                  <a:gd name="connsiteY0" fmla="*/ 0 h 1542197"/>
                  <a:gd name="connsiteX1" fmla="*/ 627797 w 900752"/>
                  <a:gd name="connsiteY1" fmla="*/ 13648 h 1542197"/>
                  <a:gd name="connsiteX2" fmla="*/ 477671 w 900752"/>
                  <a:gd name="connsiteY2" fmla="*/ 696036 h 1542197"/>
                  <a:gd name="connsiteX3" fmla="*/ 900752 w 900752"/>
                  <a:gd name="connsiteY3" fmla="*/ 791570 h 1542197"/>
                  <a:gd name="connsiteX4" fmla="*/ 682388 w 900752"/>
                  <a:gd name="connsiteY4" fmla="*/ 1542197 h 1542197"/>
                  <a:gd name="connsiteX5" fmla="*/ 163773 w 900752"/>
                  <a:gd name="connsiteY5" fmla="*/ 1405720 h 1542197"/>
                  <a:gd name="connsiteX6" fmla="*/ 150125 w 900752"/>
                  <a:gd name="connsiteY6" fmla="*/ 1119117 h 1542197"/>
                  <a:gd name="connsiteX7" fmla="*/ 13647 w 900752"/>
                  <a:gd name="connsiteY7" fmla="*/ 1091821 h 1542197"/>
                  <a:gd name="connsiteX8" fmla="*/ 13647 w 900752"/>
                  <a:gd name="connsiteY8" fmla="*/ 177421 h 1542197"/>
                  <a:gd name="connsiteX9" fmla="*/ 0 w 900752"/>
                  <a:gd name="connsiteY9" fmla="*/ 0 h 154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0752" h="1542197">
                    <a:moveTo>
                      <a:pt x="0" y="0"/>
                    </a:moveTo>
                    <a:lnTo>
                      <a:pt x="627797" y="13648"/>
                    </a:lnTo>
                    <a:lnTo>
                      <a:pt x="477671" y="696036"/>
                    </a:lnTo>
                    <a:lnTo>
                      <a:pt x="900752" y="791570"/>
                    </a:lnTo>
                    <a:lnTo>
                      <a:pt x="682388" y="1542197"/>
                    </a:lnTo>
                    <a:lnTo>
                      <a:pt x="163773" y="1405720"/>
                    </a:lnTo>
                    <a:lnTo>
                      <a:pt x="150125" y="1119117"/>
                    </a:lnTo>
                    <a:lnTo>
                      <a:pt x="13647" y="1091821"/>
                    </a:lnTo>
                    <a:lnTo>
                      <a:pt x="13647" y="177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763688" y="2204864"/>
              <a:ext cx="5049868" cy="3052453"/>
              <a:chOff x="1763688" y="2204864"/>
              <a:chExt cx="5049868" cy="305245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638356" y="3804898"/>
                <a:ext cx="792088" cy="428118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763688" y="3861048"/>
                <a:ext cx="720080" cy="371968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72452" y="2827466"/>
                <a:ext cx="495292" cy="817557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699792" y="2204864"/>
                <a:ext cx="504056" cy="432048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99685" y="2225429"/>
                <a:ext cx="180027" cy="449532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819850">
                <a:off x="5000313" y="3126195"/>
                <a:ext cx="1813243" cy="471200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819850">
                <a:off x="3902436" y="4289727"/>
                <a:ext cx="226303" cy="487596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819850">
                <a:off x="4722661" y="4560088"/>
                <a:ext cx="488315" cy="474128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819850">
                <a:off x="5971154" y="4841046"/>
                <a:ext cx="421474" cy="416271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819850">
                <a:off x="6087453" y="3896302"/>
                <a:ext cx="511627" cy="787103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34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</a:t>
            </a:r>
            <a:r>
              <a:rPr lang="da-DK" dirty="0" smtClean="0"/>
              <a:t>kulturpolitik vores omgivelser?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</p:spTree>
    <p:extLst>
      <p:ext uri="{BB962C8B-B14F-4D97-AF65-F5344CB8AC3E}">
        <p14:creationId xmlns:p14="http://schemas.microsoft.com/office/powerpoint/2010/main" val="32262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3568" y="1085224"/>
            <a:ext cx="7920880" cy="5584136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r>
              <a:rPr lang="da-DK" dirty="0" smtClean="0"/>
              <a:t>18.500 m</a:t>
            </a:r>
            <a:r>
              <a:rPr lang="da-DK" baseline="30000" dirty="0" smtClean="0"/>
              <a:t>2</a:t>
            </a:r>
            <a:r>
              <a:rPr lang="da-DK" dirty="0" smtClean="0"/>
              <a:t> kontormiljø samt 12.000 m</a:t>
            </a:r>
            <a:r>
              <a:rPr lang="da-DK" baseline="30000" dirty="0" smtClean="0"/>
              <a:t>2</a:t>
            </a:r>
            <a:r>
              <a:rPr lang="da-DK" dirty="0" smtClean="0"/>
              <a:t> P-kælder</a:t>
            </a:r>
          </a:p>
          <a:p>
            <a:r>
              <a:rPr lang="da-DK" dirty="0" smtClean="0"/>
              <a:t>756 arbejdspladser, 925 </a:t>
            </a:r>
            <a:r>
              <a:rPr lang="da-DK" dirty="0" err="1" smtClean="0"/>
              <a:t>FTE’er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/>
              <a:t>Grunden købt af Danica i maj </a:t>
            </a:r>
            <a:r>
              <a:rPr lang="da-DK" dirty="0" smtClean="0"/>
              <a:t>2013 </a:t>
            </a:r>
            <a:r>
              <a:rPr lang="da-DK" dirty="0"/>
              <a:t>med udvikling for Microsoft for øje.</a:t>
            </a:r>
          </a:p>
          <a:p>
            <a:r>
              <a:rPr lang="da-DK" dirty="0" smtClean="0"/>
              <a:t>Udgravning og kælder udført af </a:t>
            </a:r>
            <a:r>
              <a:rPr lang="da-DK" dirty="0" err="1" smtClean="0"/>
              <a:t>Zublin</a:t>
            </a:r>
            <a:r>
              <a:rPr lang="da-DK" dirty="0" smtClean="0"/>
              <a:t>, juli 2013– december 2013.</a:t>
            </a:r>
          </a:p>
          <a:p>
            <a:r>
              <a:rPr lang="da-DK" dirty="0"/>
              <a:t>Bygningen udført i totalentreprise (Hoffmann), januar </a:t>
            </a:r>
            <a:r>
              <a:rPr lang="da-DK" dirty="0" smtClean="0"/>
              <a:t>2014 </a:t>
            </a:r>
            <a:r>
              <a:rPr lang="da-DK" dirty="0"/>
              <a:t>– oktober 2015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smtClean="0"/>
              <a:t>Projektet udviklet af Alectia og Henning Larsen Architects i tæt samarbejde med Microsoft RE&amp;F.</a:t>
            </a:r>
          </a:p>
          <a:p>
            <a:r>
              <a:rPr lang="da-DK" dirty="0" smtClean="0"/>
              <a:t>HLA overdraget til Totalentreprenøren  efter Dispositionsforslag.</a:t>
            </a:r>
          </a:p>
          <a:p>
            <a:r>
              <a:rPr lang="da-DK" dirty="0" smtClean="0"/>
              <a:t>Indgåelse af totalentreprise (fastpris) ved afslutning Projektforslag.</a:t>
            </a: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r>
              <a:rPr lang="da-DK" dirty="0" err="1" smtClean="0"/>
              <a:t>Key</a:t>
            </a:r>
            <a:r>
              <a:rPr lang="da-DK" dirty="0" smtClean="0"/>
              <a:t> data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</p:spTree>
    <p:extLst>
      <p:ext uri="{BB962C8B-B14F-4D97-AF65-F5344CB8AC3E}">
        <p14:creationId xmlns:p14="http://schemas.microsoft.com/office/powerpoint/2010/main" val="41127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</a:t>
            </a:r>
            <a:r>
              <a:rPr lang="da-DK" dirty="0" smtClean="0"/>
              <a:t>kulturpolitik </a:t>
            </a:r>
            <a:r>
              <a:rPr lang="da-DK" dirty="0"/>
              <a:t>vores omgivelser?</a:t>
            </a:r>
          </a:p>
        </p:txBody>
      </p:sp>
      <p:pic>
        <p:nvPicPr>
          <p:cNvPr id="5" name="Billede 3" descr="Aerial final 2.jpg"/>
          <p:cNvPicPr>
            <a:picLocks noChangeAspect="1"/>
          </p:cNvPicPr>
          <p:nvPr/>
        </p:nvPicPr>
        <p:blipFill>
          <a:blip r:embed="rId2" cstate="print"/>
          <a:srcRect l="8442" t="1078" r="6560"/>
          <a:stretch>
            <a:fillRect/>
          </a:stretch>
        </p:blipFill>
        <p:spPr>
          <a:xfrm>
            <a:off x="323528" y="1684202"/>
            <a:ext cx="8518618" cy="47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kulturpolitik vores omgivelser?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63810" y="1878788"/>
            <a:ext cx="4406133" cy="3561238"/>
            <a:chOff x="4536258" y="1701364"/>
            <a:chExt cx="4406133" cy="3561238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258" y="1701364"/>
              <a:ext cx="4126648" cy="356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5323437" y="2554278"/>
              <a:ext cx="2480807" cy="1709530"/>
            </a:xfrm>
            <a:custGeom>
              <a:avLst/>
              <a:gdLst>
                <a:gd name="connsiteX0" fmla="*/ 15903 w 2480807"/>
                <a:gd name="connsiteY0" fmla="*/ 0 h 1709530"/>
                <a:gd name="connsiteX1" fmla="*/ 0 w 2480807"/>
                <a:gd name="connsiteY1" fmla="*/ 1224501 h 1709530"/>
                <a:gd name="connsiteX2" fmla="*/ 1009816 w 2480807"/>
                <a:gd name="connsiteY2" fmla="*/ 1232452 h 1709530"/>
                <a:gd name="connsiteX3" fmla="*/ 962108 w 2480807"/>
                <a:gd name="connsiteY3" fmla="*/ 1399429 h 1709530"/>
                <a:gd name="connsiteX4" fmla="*/ 2186609 w 2480807"/>
                <a:gd name="connsiteY4" fmla="*/ 1709530 h 1709530"/>
                <a:gd name="connsiteX5" fmla="*/ 2480807 w 2480807"/>
                <a:gd name="connsiteY5" fmla="*/ 508883 h 1709530"/>
                <a:gd name="connsiteX6" fmla="*/ 1272209 w 2480807"/>
                <a:gd name="connsiteY6" fmla="*/ 214685 h 1709530"/>
                <a:gd name="connsiteX7" fmla="*/ 1272209 w 2480807"/>
                <a:gd name="connsiteY7" fmla="*/ 0 h 1709530"/>
                <a:gd name="connsiteX8" fmla="*/ 15903 w 2480807"/>
                <a:gd name="connsiteY8" fmla="*/ 0 h 170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0807" h="1709530">
                  <a:moveTo>
                    <a:pt x="15903" y="0"/>
                  </a:moveTo>
                  <a:lnTo>
                    <a:pt x="0" y="1224501"/>
                  </a:lnTo>
                  <a:lnTo>
                    <a:pt x="1009816" y="1232452"/>
                  </a:lnTo>
                  <a:lnTo>
                    <a:pt x="962108" y="1399429"/>
                  </a:lnTo>
                  <a:lnTo>
                    <a:pt x="2186609" y="1709530"/>
                  </a:lnTo>
                  <a:lnTo>
                    <a:pt x="2480807" y="508883"/>
                  </a:lnTo>
                  <a:lnTo>
                    <a:pt x="1272209" y="214685"/>
                  </a:lnTo>
                  <a:lnTo>
                    <a:pt x="1272209" y="0"/>
                  </a:lnTo>
                  <a:lnTo>
                    <a:pt x="15903" y="0"/>
                  </a:lnTo>
                  <a:close/>
                </a:path>
              </a:pathLst>
            </a:custGeom>
            <a:solidFill>
              <a:schemeClr val="accent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Rectangle 4"/>
            <p:cNvSpPr/>
            <p:nvPr/>
          </p:nvSpPr>
          <p:spPr>
            <a:xfrm rot="20201707">
              <a:off x="5398341" y="4504141"/>
              <a:ext cx="3544050" cy="219337"/>
            </a:xfrm>
            <a:prstGeom prst="rect">
              <a:avLst/>
            </a:prstGeom>
            <a:solidFill>
              <a:srgbClr val="0070C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3037" y="1846494"/>
            <a:ext cx="4000500" cy="3552825"/>
            <a:chOff x="395536" y="1556792"/>
            <a:chExt cx="4000500" cy="3552825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56792"/>
              <a:ext cx="4000500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1765190" y="2878372"/>
              <a:ext cx="1447137" cy="1176793"/>
            </a:xfrm>
            <a:custGeom>
              <a:avLst/>
              <a:gdLst>
                <a:gd name="connsiteX0" fmla="*/ 39756 w 1447137"/>
                <a:gd name="connsiteY0" fmla="*/ 0 h 1176793"/>
                <a:gd name="connsiteX1" fmla="*/ 0 w 1447137"/>
                <a:gd name="connsiteY1" fmla="*/ 731520 h 1176793"/>
                <a:gd name="connsiteX2" fmla="*/ 723568 w 1447137"/>
                <a:gd name="connsiteY2" fmla="*/ 779228 h 1176793"/>
                <a:gd name="connsiteX3" fmla="*/ 683812 w 1447137"/>
                <a:gd name="connsiteY3" fmla="*/ 1129085 h 1176793"/>
                <a:gd name="connsiteX4" fmla="*/ 1415332 w 1447137"/>
                <a:gd name="connsiteY4" fmla="*/ 1176793 h 1176793"/>
                <a:gd name="connsiteX5" fmla="*/ 1447137 w 1447137"/>
                <a:gd name="connsiteY5" fmla="*/ 461176 h 1176793"/>
                <a:gd name="connsiteX6" fmla="*/ 739471 w 1447137"/>
                <a:gd name="connsiteY6" fmla="*/ 421419 h 1176793"/>
                <a:gd name="connsiteX7" fmla="*/ 755373 w 1447137"/>
                <a:gd name="connsiteY7" fmla="*/ 39757 h 1176793"/>
                <a:gd name="connsiteX8" fmla="*/ 39756 w 1447137"/>
                <a:gd name="connsiteY8" fmla="*/ 0 h 117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137" h="1176793">
                  <a:moveTo>
                    <a:pt x="39756" y="0"/>
                  </a:moveTo>
                  <a:lnTo>
                    <a:pt x="0" y="731520"/>
                  </a:lnTo>
                  <a:lnTo>
                    <a:pt x="723568" y="779228"/>
                  </a:lnTo>
                  <a:lnTo>
                    <a:pt x="683812" y="1129085"/>
                  </a:lnTo>
                  <a:lnTo>
                    <a:pt x="1415332" y="1176793"/>
                  </a:lnTo>
                  <a:lnTo>
                    <a:pt x="1447137" y="461176"/>
                  </a:lnTo>
                  <a:lnTo>
                    <a:pt x="739471" y="421419"/>
                  </a:lnTo>
                  <a:lnTo>
                    <a:pt x="755373" y="39757"/>
                  </a:lnTo>
                  <a:lnTo>
                    <a:pt x="39756" y="0"/>
                  </a:lnTo>
                  <a:close/>
                </a:path>
              </a:pathLst>
            </a:custGeom>
            <a:solidFill>
              <a:srgbClr val="44A332">
                <a:alpha val="4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Rectangle 15"/>
            <p:cNvSpPr/>
            <p:nvPr/>
          </p:nvSpPr>
          <p:spPr>
            <a:xfrm rot="21376207">
              <a:off x="525804" y="4049593"/>
              <a:ext cx="3734807" cy="207825"/>
            </a:xfrm>
            <a:prstGeom prst="rect">
              <a:avLst/>
            </a:prstGeom>
            <a:solidFill>
              <a:srgbClr val="0070C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8399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kulturpolitik vores omgivelser?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704856" cy="5135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5132532"/>
            <a:ext cx="7704856" cy="219337"/>
          </a:xfrm>
          <a:prstGeom prst="rect">
            <a:avLst/>
          </a:prstGeom>
          <a:solidFill>
            <a:srgbClr val="0070C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79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kulturpolitik vores omgivelser?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7"/>
            <a:ext cx="6048672" cy="21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970535"/>
            <a:ext cx="6048672" cy="27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1700807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På 8 dage kunne 11 </a:t>
            </a:r>
            <a:r>
              <a:rPr lang="da-DK" dirty="0" err="1" smtClean="0"/>
              <a:t>mio</a:t>
            </a:r>
            <a:r>
              <a:rPr lang="da-DK" dirty="0" smtClean="0"/>
              <a:t> m</a:t>
            </a:r>
            <a:r>
              <a:rPr lang="da-DK" baseline="30000" dirty="0" smtClean="0"/>
              <a:t>3</a:t>
            </a:r>
            <a:r>
              <a:rPr lang="da-DK" dirty="0" smtClean="0"/>
              <a:t> vand oversvømme arealer nord for Dyrehaven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6256" y="397101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Furesøen ligger 21 m over havet</a:t>
            </a:r>
          </a:p>
        </p:txBody>
      </p:sp>
    </p:spTree>
    <p:extLst>
      <p:ext uri="{BB962C8B-B14F-4D97-AF65-F5344CB8AC3E}">
        <p14:creationId xmlns:p14="http://schemas.microsoft.com/office/powerpoint/2010/main" val="4569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</a:t>
            </a:r>
            <a:r>
              <a:rPr lang="da-DK" dirty="0"/>
              <a:t>Hvordan påvirker kulturpolitik vores omgivelser?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66850"/>
            <a:ext cx="5340386" cy="5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56176" y="1466850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Som et LAR projekt kan der igen komme vand langs Kanalvej til gavn for miljøet, dog ikke så meget til gavn for Danmarks forsvar</a:t>
            </a:r>
          </a:p>
        </p:txBody>
      </p:sp>
    </p:spTree>
    <p:extLst>
      <p:ext uri="{BB962C8B-B14F-4D97-AF65-F5344CB8AC3E}">
        <p14:creationId xmlns:p14="http://schemas.microsoft.com/office/powerpoint/2010/main" val="1081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1" y="986123"/>
            <a:ext cx="7128792" cy="41958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76470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Tak for i dag</a:t>
            </a: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539552" y="5085184"/>
            <a:ext cx="7920000" cy="10801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ct val="0"/>
              </a:spcBef>
              <a:buClr>
                <a:schemeClr val="tx2"/>
              </a:buClr>
              <a:buFont typeface="Georgia" pitchFamily="18" charset="0"/>
              <a:buChar char="»"/>
              <a:defRPr lang="da-DK" sz="2700" kern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None/>
            </a:pPr>
            <a:r>
              <a:rPr lang="da-DK" dirty="0" smtClean="0"/>
              <a:t>Mark Howell		</a:t>
            </a:r>
            <a:r>
              <a:rPr lang="da-DK" sz="2400" dirty="0" smtClean="0">
                <a:solidFill>
                  <a:schemeClr val="tx2"/>
                </a:solidFill>
                <a:hlinkClick r:id="rId4"/>
              </a:rPr>
              <a:t>mrh@alectia.com</a:t>
            </a:r>
            <a:r>
              <a:rPr lang="da-DK" sz="2800" dirty="0" smtClean="0"/>
              <a:t> </a:t>
            </a:r>
          </a:p>
          <a:p>
            <a:pPr>
              <a:buNone/>
            </a:pPr>
            <a:r>
              <a:rPr lang="da-DK" sz="2000" dirty="0" smtClean="0"/>
              <a:t>Udviklingschef</a:t>
            </a:r>
            <a:r>
              <a:rPr lang="da-DK" sz="2400" dirty="0" smtClean="0"/>
              <a:t>			</a:t>
            </a:r>
            <a:r>
              <a:rPr lang="da-DK" sz="1800" dirty="0" smtClean="0"/>
              <a:t>+45 22 75 79 25</a:t>
            </a:r>
            <a:endParaRPr lang="da-DK" sz="24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8241372" y="1026314"/>
            <a:ext cx="354660" cy="4778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74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r>
              <a:rPr lang="da-DK" dirty="0" smtClean="0"/>
              <a:t> Organisation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905662" y="1756594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/>
          <p:cNvSpPr txBox="1"/>
          <p:nvPr/>
        </p:nvSpPr>
        <p:spPr>
          <a:xfrm>
            <a:off x="2889896" y="1914254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MS RE&amp;F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984494" y="1744678"/>
            <a:ext cx="1194726" cy="756693"/>
          </a:xfrm>
          <a:prstGeom prst="roundRect">
            <a:avLst/>
          </a:prstGeom>
          <a:solidFill>
            <a:srgbClr val="E37D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078278" y="1937244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CFO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69116" y="1756594"/>
            <a:ext cx="1194726" cy="756693"/>
          </a:xfrm>
          <a:prstGeom prst="roundRect">
            <a:avLst/>
          </a:prstGeom>
          <a:solidFill>
            <a:srgbClr val="E37D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xtBox 25"/>
          <p:cNvSpPr txBox="1"/>
          <p:nvPr/>
        </p:nvSpPr>
        <p:spPr>
          <a:xfrm>
            <a:off x="6347946" y="1819658"/>
            <a:ext cx="11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HR ledelse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984494" y="2568224"/>
            <a:ext cx="1194726" cy="756693"/>
          </a:xfrm>
          <a:prstGeom prst="roundRect">
            <a:avLst/>
          </a:prstGeom>
          <a:solidFill>
            <a:srgbClr val="E37D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TextBox 27"/>
          <p:cNvSpPr txBox="1"/>
          <p:nvPr/>
        </p:nvSpPr>
        <p:spPr>
          <a:xfrm>
            <a:off x="5025676" y="2612464"/>
            <a:ext cx="11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Direktion SMSG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84882" y="2578022"/>
            <a:ext cx="1194726" cy="756693"/>
          </a:xfrm>
          <a:prstGeom prst="roundRect">
            <a:avLst/>
          </a:prstGeom>
          <a:solidFill>
            <a:srgbClr val="E37D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xtBox 29"/>
          <p:cNvSpPr txBox="1"/>
          <p:nvPr/>
        </p:nvSpPr>
        <p:spPr>
          <a:xfrm>
            <a:off x="6281824" y="2629556"/>
            <a:ext cx="11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Direktion MDCC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636728" y="1592568"/>
            <a:ext cx="5103624" cy="1930953"/>
          </a:xfrm>
          <a:prstGeom prst="roundRect">
            <a:avLst/>
          </a:prstGeom>
          <a:noFill/>
          <a:ln w="9525">
            <a:solidFill>
              <a:srgbClr val="E37DC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TextBox 32"/>
          <p:cNvSpPr txBox="1"/>
          <p:nvPr/>
        </p:nvSpPr>
        <p:spPr>
          <a:xfrm>
            <a:off x="4527815" y="1070624"/>
            <a:ext cx="345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Styregruppen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874130" y="3729772"/>
            <a:ext cx="1194726" cy="756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/>
          <p:cNvSpPr txBox="1"/>
          <p:nvPr/>
        </p:nvSpPr>
        <p:spPr>
          <a:xfrm>
            <a:off x="3017150" y="3788462"/>
            <a:ext cx="11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Tier 1 </a:t>
            </a:r>
          </a:p>
          <a:p>
            <a:r>
              <a:rPr lang="da-DK" dirty="0" smtClean="0"/>
              <a:t>PM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6512" y="1720217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TextBox 36"/>
          <p:cNvSpPr txBox="1"/>
          <p:nvPr/>
        </p:nvSpPr>
        <p:spPr>
          <a:xfrm>
            <a:off x="620746" y="1877877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   </a:t>
            </a:r>
            <a:r>
              <a:rPr lang="da-DK" dirty="0" err="1" smtClean="0"/>
              <a:t>CoE</a:t>
            </a:r>
            <a:endParaRPr lang="da-DK" dirty="0" smtClean="0"/>
          </a:p>
        </p:txBody>
      </p:sp>
      <p:sp>
        <p:nvSpPr>
          <p:cNvPr id="38" name="Rounded Rectangle 37"/>
          <p:cNvSpPr/>
          <p:nvPr/>
        </p:nvSpPr>
        <p:spPr>
          <a:xfrm>
            <a:off x="636512" y="2699528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TextBox 38"/>
          <p:cNvSpPr txBox="1"/>
          <p:nvPr/>
        </p:nvSpPr>
        <p:spPr>
          <a:xfrm>
            <a:off x="620746" y="2857188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    AV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6512" y="3665042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TextBox 40"/>
          <p:cNvSpPr txBox="1"/>
          <p:nvPr/>
        </p:nvSpPr>
        <p:spPr>
          <a:xfrm>
            <a:off x="620746" y="3822702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 MS IT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36512" y="4691460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TextBox 42"/>
          <p:cNvSpPr txBox="1"/>
          <p:nvPr/>
        </p:nvSpPr>
        <p:spPr>
          <a:xfrm>
            <a:off x="620746" y="4849120"/>
            <a:ext cx="119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 Security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20746" y="5706432"/>
            <a:ext cx="1194726" cy="7566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TextBox 44"/>
          <p:cNvSpPr txBox="1"/>
          <p:nvPr/>
        </p:nvSpPr>
        <p:spPr>
          <a:xfrm>
            <a:off x="683810" y="5753730"/>
            <a:ext cx="11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Space </a:t>
            </a:r>
            <a:r>
              <a:rPr lang="da-DK" dirty="0" err="1" smtClean="0"/>
              <a:t>Concept</a:t>
            </a:r>
            <a:endParaRPr lang="da-DK" dirty="0" smtClean="0"/>
          </a:p>
        </p:txBody>
      </p:sp>
      <p:sp>
        <p:nvSpPr>
          <p:cNvPr id="46" name="Rounded Rectangle 45"/>
          <p:cNvSpPr/>
          <p:nvPr/>
        </p:nvSpPr>
        <p:spPr>
          <a:xfrm>
            <a:off x="5000260" y="3749736"/>
            <a:ext cx="1194726" cy="7566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Danica</a:t>
            </a:r>
            <a:endParaRPr lang="da-DK" dirty="0"/>
          </a:p>
        </p:txBody>
      </p:sp>
      <p:sp>
        <p:nvSpPr>
          <p:cNvPr id="48" name="Rounded Rectangle 47"/>
          <p:cNvSpPr/>
          <p:nvPr/>
        </p:nvSpPr>
        <p:spPr>
          <a:xfrm>
            <a:off x="5005757" y="4958206"/>
            <a:ext cx="1220762" cy="7566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Hoffmann</a:t>
            </a:r>
            <a:endParaRPr lang="da-DK" sz="1600" dirty="0"/>
          </a:p>
        </p:txBody>
      </p:sp>
      <p:sp>
        <p:nvSpPr>
          <p:cNvPr id="50" name="Rounded Rectangle 49"/>
          <p:cNvSpPr/>
          <p:nvPr/>
        </p:nvSpPr>
        <p:spPr>
          <a:xfrm>
            <a:off x="6299782" y="4963718"/>
            <a:ext cx="1220762" cy="7566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HLA</a:t>
            </a:r>
            <a:endParaRPr lang="da-DK" sz="1600" dirty="0"/>
          </a:p>
        </p:txBody>
      </p:sp>
      <p:sp>
        <p:nvSpPr>
          <p:cNvPr id="51" name="Rounded Rectangle 50"/>
          <p:cNvSpPr/>
          <p:nvPr/>
        </p:nvSpPr>
        <p:spPr>
          <a:xfrm>
            <a:off x="6284016" y="5824585"/>
            <a:ext cx="1220762" cy="7566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 smtClean="0"/>
              <a:t>Grontmij</a:t>
            </a:r>
            <a:endParaRPr lang="da-DK" sz="1600" dirty="0"/>
          </a:p>
        </p:txBody>
      </p:sp>
      <p:sp>
        <p:nvSpPr>
          <p:cNvPr id="52" name="Rounded Rectangle 51"/>
          <p:cNvSpPr/>
          <p:nvPr/>
        </p:nvSpPr>
        <p:spPr>
          <a:xfrm>
            <a:off x="6290771" y="3763874"/>
            <a:ext cx="1220762" cy="7566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Cowi</a:t>
            </a:r>
            <a:endParaRPr lang="da-DK" sz="1600" dirty="0"/>
          </a:p>
        </p:txBody>
      </p:sp>
      <p:sp>
        <p:nvSpPr>
          <p:cNvPr id="53" name="Rounded Rectangle 52"/>
          <p:cNvSpPr/>
          <p:nvPr/>
        </p:nvSpPr>
        <p:spPr>
          <a:xfrm>
            <a:off x="2848094" y="5726434"/>
            <a:ext cx="1220762" cy="7566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HLA</a:t>
            </a:r>
            <a:endParaRPr lang="da-DK" sz="1600" dirty="0"/>
          </a:p>
        </p:txBody>
      </p:sp>
      <p:sp>
        <p:nvSpPr>
          <p:cNvPr id="6" name="Up-Down Arrow 5"/>
          <p:cNvSpPr/>
          <p:nvPr/>
        </p:nvSpPr>
        <p:spPr>
          <a:xfrm>
            <a:off x="3313677" y="2369854"/>
            <a:ext cx="337596" cy="1425552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Up-Down Arrow 46"/>
          <p:cNvSpPr/>
          <p:nvPr/>
        </p:nvSpPr>
        <p:spPr>
          <a:xfrm>
            <a:off x="5483213" y="4387545"/>
            <a:ext cx="300469" cy="695148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Up-Down Arrow 53"/>
          <p:cNvSpPr/>
          <p:nvPr/>
        </p:nvSpPr>
        <p:spPr>
          <a:xfrm>
            <a:off x="5472566" y="3214492"/>
            <a:ext cx="300469" cy="695148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Left-Right Arrow 8"/>
          <p:cNvSpPr/>
          <p:nvPr/>
        </p:nvSpPr>
        <p:spPr>
          <a:xfrm>
            <a:off x="3882020" y="3963755"/>
            <a:ext cx="1265576" cy="314606"/>
          </a:xfrm>
          <a:prstGeom prst="leftRightArrow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Left-Right Arrow 56"/>
          <p:cNvSpPr/>
          <p:nvPr/>
        </p:nvSpPr>
        <p:spPr>
          <a:xfrm>
            <a:off x="2100201" y="3952281"/>
            <a:ext cx="873702" cy="280697"/>
          </a:xfrm>
          <a:prstGeom prst="leftRightArrow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ight Bracket 9"/>
          <p:cNvSpPr/>
          <p:nvPr/>
        </p:nvSpPr>
        <p:spPr>
          <a:xfrm>
            <a:off x="1823753" y="1672839"/>
            <a:ext cx="208207" cy="4870557"/>
          </a:xfrm>
          <a:prstGeom prst="rightBracket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60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7" grpId="0" animBg="1"/>
      <p:bldP spid="54" grpId="0" animBg="1"/>
      <p:bldP spid="9" grpId="0" animBg="1"/>
      <p:bldP spid="5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8532000" cy="900000"/>
          </a:xfrm>
        </p:spPr>
        <p:txBody>
          <a:bodyPr/>
          <a:lstStyle/>
          <a:p>
            <a:r>
              <a:rPr lang="da-DK" dirty="0" smtClean="0"/>
              <a:t> Organisation –global team 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5" name="AutoShape 2" descr="Billedresultat for world map vecto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031" name="Picture 7" descr="http://www.worldatlasbook.com/images/maps/europe-map-black-white-printab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36" y="1862919"/>
            <a:ext cx="42862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spstencils.com/wp-content/uploads/2014/08/001-USA-Map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0" y="1862919"/>
            <a:ext cx="40767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67544" y="3573893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Oval 48"/>
          <p:cNvSpPr/>
          <p:nvPr/>
        </p:nvSpPr>
        <p:spPr>
          <a:xfrm>
            <a:off x="3563888" y="4097990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Oval 54"/>
          <p:cNvSpPr/>
          <p:nvPr/>
        </p:nvSpPr>
        <p:spPr>
          <a:xfrm>
            <a:off x="5796136" y="3933933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Oval 55"/>
          <p:cNvSpPr/>
          <p:nvPr/>
        </p:nvSpPr>
        <p:spPr>
          <a:xfrm>
            <a:off x="7092280" y="4458030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Oval 57"/>
          <p:cNvSpPr/>
          <p:nvPr/>
        </p:nvSpPr>
        <p:spPr>
          <a:xfrm>
            <a:off x="6164570" y="4117331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Oval 58"/>
          <p:cNvSpPr/>
          <p:nvPr/>
        </p:nvSpPr>
        <p:spPr>
          <a:xfrm>
            <a:off x="5444490" y="4276019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Oval 59"/>
          <p:cNvSpPr/>
          <p:nvPr/>
        </p:nvSpPr>
        <p:spPr>
          <a:xfrm>
            <a:off x="3203848" y="4276019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Oval 60"/>
          <p:cNvSpPr/>
          <p:nvPr/>
        </p:nvSpPr>
        <p:spPr>
          <a:xfrm>
            <a:off x="5993268" y="4480749"/>
            <a:ext cx="360040" cy="360040"/>
          </a:xfrm>
          <a:prstGeom prst="ellipse">
            <a:avLst/>
          </a:prstGeom>
          <a:solidFill>
            <a:srgbClr val="CD0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82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3568" y="1085224"/>
            <a:ext cx="4752088" cy="5584136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r>
              <a:rPr lang="da-DK" dirty="0" smtClean="0"/>
              <a:t>Microsoft Development Center Copenhagen (MDCC). 12,500 m</a:t>
            </a:r>
            <a:r>
              <a:rPr lang="da-DK" baseline="30000" dirty="0" smtClean="0"/>
              <a:t>2</a:t>
            </a:r>
            <a:r>
              <a:rPr lang="da-DK" dirty="0" smtClean="0"/>
              <a:t> i Vedbæk. 400 medarbejder</a:t>
            </a:r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Sales and Marketing Services Group (SMSG)</a:t>
            </a:r>
          </a:p>
          <a:p>
            <a:r>
              <a:rPr lang="da-DK" dirty="0" smtClean="0"/>
              <a:t>9500 m</a:t>
            </a:r>
            <a:r>
              <a:rPr lang="da-DK" baseline="30000" dirty="0" smtClean="0"/>
              <a:t>2</a:t>
            </a:r>
            <a:r>
              <a:rPr lang="da-DK" dirty="0" smtClean="0"/>
              <a:t> i Hellerup . 500 medarbejder.</a:t>
            </a:r>
          </a:p>
          <a:p>
            <a:endParaRPr lang="da-DK" dirty="0"/>
          </a:p>
          <a:p>
            <a:r>
              <a:rPr lang="da-DK" dirty="0" smtClean="0"/>
              <a:t>Co-location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Afdækning pladsbehov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Driftsbesparelser igennem fælles funktioner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Branding </a:t>
            </a:r>
            <a:r>
              <a:rPr lang="da-DK" dirty="0" err="1" smtClean="0"/>
              <a:t>synergier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Drivers for </a:t>
            </a:r>
            <a:r>
              <a:rPr lang="da-DK" dirty="0" err="1" smtClean="0"/>
              <a:t>change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9967"/>
            <a:ext cx="2736304" cy="150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seniorcamping.dk/Danmark/Hellerup-billeder-2010/2-Hellerup-billed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12" y="3353224"/>
            <a:ext cx="2777297" cy="15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2000" y="260648"/>
            <a:ext cx="7920000" cy="900000"/>
          </a:xfrm>
        </p:spPr>
        <p:txBody>
          <a:bodyPr/>
          <a:lstStyle/>
          <a:p>
            <a:r>
              <a:rPr lang="da-DK" dirty="0" smtClean="0"/>
              <a:t> Special features</a:t>
            </a:r>
            <a:endParaRPr lang="da-DK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1888112"/>
            <a:ext cx="7920000" cy="506722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a-DK" dirty="0" smtClean="0"/>
              <a:t>Varme fra datacentret – placeret på øverste etage - genanvendes </a:t>
            </a:r>
            <a:r>
              <a:rPr lang="da-DK" dirty="0"/>
              <a:t>til opvarmning af bygningen </a:t>
            </a:r>
            <a:endParaRPr lang="da-DK" dirty="0" smtClean="0"/>
          </a:p>
          <a:p>
            <a:pPr>
              <a:spcBef>
                <a:spcPts val="1200"/>
              </a:spcBef>
            </a:pPr>
            <a:r>
              <a:rPr lang="da-DK" dirty="0" smtClean="0"/>
              <a:t>LE15 mål imødekommet med bl.a. 3 lags glas og høje tæthedskrav</a:t>
            </a:r>
          </a:p>
          <a:p>
            <a:pPr>
              <a:spcBef>
                <a:spcPts val="1200"/>
              </a:spcBef>
            </a:pPr>
            <a:r>
              <a:rPr lang="da-DK" dirty="0" smtClean="0"/>
              <a:t>Køl/varme loft over arbejdspladserne</a:t>
            </a:r>
          </a:p>
          <a:p>
            <a:pPr>
              <a:spcBef>
                <a:spcPts val="1200"/>
              </a:spcBef>
            </a:pPr>
            <a:r>
              <a:rPr lang="da-DK" dirty="0" err="1" smtClean="0"/>
              <a:t>Desk-sharing</a:t>
            </a:r>
            <a:r>
              <a:rPr lang="da-DK" dirty="0" smtClean="0"/>
              <a:t> 1:1,8 hos SMSG. Til gengæld mange møderum.</a:t>
            </a:r>
          </a:p>
          <a:p>
            <a:pPr>
              <a:spcBef>
                <a:spcPts val="1200"/>
              </a:spcBef>
            </a:pPr>
            <a:r>
              <a:rPr lang="da-DK" dirty="0" smtClean="0"/>
              <a:t>CTS </a:t>
            </a:r>
            <a:r>
              <a:rPr lang="da-DK" dirty="0" err="1"/>
              <a:t>Bacnet</a:t>
            </a:r>
            <a:r>
              <a:rPr lang="da-DK" dirty="0"/>
              <a:t> protokol til datasamling på tværs af </a:t>
            </a:r>
            <a:r>
              <a:rPr lang="da-DK" dirty="0" smtClean="0"/>
              <a:t>porteføljen</a:t>
            </a:r>
          </a:p>
          <a:p>
            <a:pPr>
              <a:spcBef>
                <a:spcPts val="1200"/>
              </a:spcBef>
            </a:pPr>
            <a:r>
              <a:rPr lang="da-DK" dirty="0"/>
              <a:t>LAR projekt ved Fæstningskanalen</a:t>
            </a:r>
          </a:p>
          <a:p>
            <a:pPr>
              <a:spcBef>
                <a:spcPts val="1200"/>
              </a:spcBef>
            </a:pPr>
            <a:endParaRPr lang="da-DK" dirty="0"/>
          </a:p>
          <a:p>
            <a:pPr>
              <a:spcBef>
                <a:spcPts val="1200"/>
              </a:spcBef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99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Udfordringer</a:t>
            </a:r>
            <a:endParaRPr lang="da-DK" dirty="0"/>
          </a:p>
        </p:txBody>
      </p:sp>
      <p:sp>
        <p:nvSpPr>
          <p:cNvPr id="3" name="Tekstboks 3"/>
          <p:cNvSpPr txBox="1"/>
          <p:nvPr/>
        </p:nvSpPr>
        <p:spPr>
          <a:xfrm>
            <a:off x="-2627063" y="0"/>
            <a:ext cx="2734567" cy="77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baseline="0" dirty="0" smtClean="0"/>
              <a:t>Indeksdias bruges som kapitelforside</a:t>
            </a:r>
          </a:p>
        </p:txBody>
      </p:sp>
    </p:spTree>
    <p:extLst>
      <p:ext uri="{BB962C8B-B14F-4D97-AF65-F5344CB8AC3E}">
        <p14:creationId xmlns:p14="http://schemas.microsoft.com/office/powerpoint/2010/main" val="3738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 PowerPoint præsentation (DK)">
  <a:themeElements>
    <a:clrScheme name="Alectia">
      <a:dk1>
        <a:sysClr val="windowText" lastClr="000000"/>
      </a:dk1>
      <a:lt1>
        <a:sysClr val="window" lastClr="FFFFFF"/>
      </a:lt1>
      <a:dk2>
        <a:srgbClr val="525A60"/>
      </a:dk2>
      <a:lt2>
        <a:srgbClr val="FFFFFF"/>
      </a:lt2>
      <a:accent1>
        <a:srgbClr val="44A332"/>
      </a:accent1>
      <a:accent2>
        <a:srgbClr val="B9C0C5"/>
      </a:accent2>
      <a:accent3>
        <a:srgbClr val="525A60"/>
      </a:accent3>
      <a:accent4>
        <a:srgbClr val="8CC63F"/>
      </a:accent4>
      <a:accent5>
        <a:srgbClr val="888E93"/>
      </a:accent5>
      <a:accent6>
        <a:srgbClr val="252F39"/>
      </a:accent6>
      <a:hlink>
        <a:srgbClr val="000000"/>
      </a:hlink>
      <a:folHlink>
        <a:srgbClr val="000000"/>
      </a:folHlink>
    </a:clrScheme>
    <a:fontScheme name="Alectia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Alect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 PowerPoint præsentation (DK)</Template>
  <TotalTime>725</TotalTime>
  <Words>1084</Words>
  <Application>Microsoft Office PowerPoint</Application>
  <PresentationFormat>On-screen Show (4:3)</PresentationFormat>
  <Paragraphs>213</Paragraphs>
  <Slides>46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 PowerPoint præsentation (DK)</vt:lpstr>
      <vt:lpstr>Byggeriets udvikling afspejlet i Microsoft, Lyngby</vt:lpstr>
      <vt:lpstr> Introduktion</vt:lpstr>
      <vt:lpstr> Introduktion</vt:lpstr>
      <vt:lpstr> Key data</vt:lpstr>
      <vt:lpstr> Organisation</vt:lpstr>
      <vt:lpstr> Organisation –global team </vt:lpstr>
      <vt:lpstr> Drivers for change</vt:lpstr>
      <vt:lpstr> Special features</vt:lpstr>
      <vt:lpstr> Udfordringer</vt:lpstr>
      <vt:lpstr>Arkitektur og indretning – East meets West?</vt:lpstr>
      <vt:lpstr>Arkitektur og indretning – East meets West?</vt:lpstr>
      <vt:lpstr> Arkitektur og indretning – East meets West?</vt:lpstr>
      <vt:lpstr> Arkitektur og indretning – East meets West?</vt:lpstr>
      <vt:lpstr> Arkitektur og indretning – East meets West?</vt:lpstr>
      <vt:lpstr> Arkitektur og indretning – East meets West?</vt:lpstr>
      <vt:lpstr> Hvordan arbejdsmønstre påvirker omgivelserne</vt:lpstr>
      <vt:lpstr>Hvordan arbejdsmønstre påvirker omgivelserne</vt:lpstr>
      <vt:lpstr>Hvordan arbejdsmønstre påvirker omgivelserne</vt:lpstr>
      <vt:lpstr>Hvordan arbejdsmønstre påvirker omgivelserne</vt:lpstr>
      <vt:lpstr>Hvordan arbejdsmønstre påvirker omgivelserne</vt:lpstr>
      <vt:lpstr> Mod en forbedret energiprofil</vt:lpstr>
      <vt:lpstr>Mod en forbedret energiprofil</vt:lpstr>
      <vt:lpstr>Mod en forbedret energiprofil</vt:lpstr>
      <vt:lpstr>Mod en forbedret energiprofil</vt:lpstr>
      <vt:lpstr>Mod en forbedret energiprofil</vt:lpstr>
      <vt:lpstr>Mod en forbedret energiprofil</vt:lpstr>
      <vt:lpstr>Mod en forbedret energiprofil</vt:lpstr>
      <vt:lpstr>Mod en forbedret energiprofil</vt:lpstr>
      <vt:lpstr> Hvordan påvirker teknologi vores omgivelser?</vt:lpstr>
      <vt:lpstr> Hvordan påvirker teknologi vores omgivelser? </vt:lpstr>
      <vt:lpstr> Hvordan påvirker teknologi vores omgivelser? </vt:lpstr>
      <vt:lpstr> Hvordan påvirker teknologi vores omgivelser? </vt:lpstr>
      <vt:lpstr> Bagliggende koncept</vt:lpstr>
      <vt:lpstr>Koncept</vt:lpstr>
      <vt:lpstr>Vertical campus</vt:lpstr>
      <vt:lpstr>Plan 00</vt:lpstr>
      <vt:lpstr>Plan 01</vt:lpstr>
      <vt:lpstr>Plan 02-05</vt:lpstr>
      <vt:lpstr> Hvordan påvirker kulturpolitik vores omgivelser?</vt:lpstr>
      <vt:lpstr> Hvordan påvirker kulturpolitik vores omgivelser?</vt:lpstr>
      <vt:lpstr> Hvordan påvirker kulturpolitik vores omgivelser?</vt:lpstr>
      <vt:lpstr> Hvordan påvirker kulturpolitik vores omgivelser?</vt:lpstr>
      <vt:lpstr> Hvordan påvirker kulturpolitik vores omgivelser?</vt:lpstr>
      <vt:lpstr> Hvordan påvirker kulturpolitik vores omgivelser?</vt:lpstr>
      <vt:lpstr>PowerPoint Presentation</vt:lpstr>
      <vt:lpstr>PowerPoint Presentation</vt:lpstr>
    </vt:vector>
  </TitlesOfParts>
  <Company>ALECTIA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Titeldias</dc:title>
  <dc:creator>Mark Howell</dc:creator>
  <cp:lastModifiedBy>Mark Howell</cp:lastModifiedBy>
  <cp:revision>64</cp:revision>
  <dcterms:created xsi:type="dcterms:W3CDTF">2015-08-31T16:09:10Z</dcterms:created>
  <dcterms:modified xsi:type="dcterms:W3CDTF">2016-05-17T09:54:50Z</dcterms:modified>
</cp:coreProperties>
</file>